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21.svg" ContentType="image/svg+xml"/>
  <Override PartName="/ppt/media/image24.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8.svg" ContentType="image/svg+xml"/>
  <Override PartName="/ppt/media/image6.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Poppins Bold" panose="00000800000000000000"/>
      <p:bold r:id="rId24"/>
    </p:embeddedFont>
    <p:embeddedFont>
      <p:font typeface="Poppins" panose="00000500000000000000"/>
      <p:regular r:id="rId25"/>
    </p:embeddedFont>
    <p:embeddedFont>
      <p:font typeface="Barlow Bold" panose="00000800000000000000"/>
      <p:bold r:id="rId26"/>
    </p:embeddedFont>
    <p:embeddedFont>
      <p:font typeface="Barlow" panose="00000500000000000000"/>
      <p:regular r:id="rId27"/>
    </p:embeddedFont>
    <p:embeddedFont>
      <p:font typeface="IBM Plex Sans" panose="020B0503050203000203"/>
      <p:regular r:id="rId28"/>
    </p:embeddedFont>
    <p:embeddedFont>
      <p:font typeface="Computer Says No" panose="00000400000000000000"/>
      <p:regular r:id="rId29"/>
    </p:embeddedFont>
    <p:embeddedFont>
      <p:font typeface="Open Sans 2" panose="020B0606030504020204"/>
      <p:regular r:id="rId30"/>
    </p:embeddedFont>
    <p:embeddedFont>
      <p:font typeface="Open Sans 2 Ultra-Bold"/>
      <p:bold r:id="rId31"/>
    </p:embeddedFont>
    <p:embeddedFont>
      <p:font typeface="Calibri" panose="020F050202020403020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font" Target="fonts/font12.fntdata"/><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1.jpeg"/><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svg"/><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9.svg"/><Relationship Id="rId7" Type="http://schemas.openxmlformats.org/officeDocument/2006/relationships/image" Target="../media/image38.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 Id="rId3"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jpeg"/><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image" Target="../media/image4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12.png"/><Relationship Id="rId7" Type="http://schemas.openxmlformats.org/officeDocument/2006/relationships/image" Target="../media/image11.svg"/><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2" Type="http://schemas.openxmlformats.org/officeDocument/2006/relationships/slideLayout" Target="../slideLayouts/slideLayout7.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jpeg"/><Relationship Id="rId7" Type="http://schemas.openxmlformats.org/officeDocument/2006/relationships/image" Target="../media/image26.jpeg"/><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5176472" y="5486660"/>
            <a:ext cx="13227113" cy="4800340"/>
          </a:xfrm>
          <a:custGeom>
            <a:avLst/>
            <a:gdLst/>
            <a:ahLst/>
            <a:cxnLst/>
            <a:rect l="l" t="t" r="r" b="b"/>
            <a:pathLst>
              <a:path w="13227113" h="4800340">
                <a:moveTo>
                  <a:pt x="0" y="0"/>
                </a:moveTo>
                <a:lnTo>
                  <a:pt x="13227113" y="0"/>
                </a:lnTo>
                <a:lnTo>
                  <a:pt x="13227113" y="4800340"/>
                </a:lnTo>
                <a:lnTo>
                  <a:pt x="0" y="4800340"/>
                </a:lnTo>
                <a:lnTo>
                  <a:pt x="0" y="0"/>
                </a:lnTo>
                <a:close/>
              </a:path>
            </a:pathLst>
          </a:custGeom>
          <a:blipFill>
            <a:blip r:embed="rId2"/>
            <a:stretch>
              <a:fillRect/>
            </a:stretch>
          </a:blipFill>
        </p:spPr>
      </p:sp>
      <p:sp>
        <p:nvSpPr>
          <p:cNvPr id="4" name="TextBox 4"/>
          <p:cNvSpPr txBox="1"/>
          <p:nvPr/>
        </p:nvSpPr>
        <p:spPr>
          <a:xfrm>
            <a:off x="3437637" y="1821169"/>
            <a:ext cx="11412726" cy="4660182"/>
          </a:xfrm>
          <a:prstGeom prst="rect">
            <a:avLst/>
          </a:prstGeom>
        </p:spPr>
        <p:txBody>
          <a:bodyPr lIns="0" tIns="0" rIns="0" bIns="0" rtlCol="0" anchor="t">
            <a:spAutoFit/>
          </a:bodyPr>
          <a:lstStyle/>
          <a:p>
            <a:pPr algn="ctr">
              <a:lnSpc>
                <a:spcPts val="17715"/>
              </a:lnSpc>
            </a:pPr>
            <a:r>
              <a:rPr lang="en-US" sz="12655">
                <a:solidFill>
                  <a:srgbClr val="FFFFFF"/>
                </a:solidFill>
                <a:latin typeface="Balloon Bold" panose="00000800000000000000"/>
                <a:ea typeface="Balloon Bold" panose="00000800000000000000"/>
                <a:cs typeface="Balloon Bold" panose="00000800000000000000"/>
                <a:sym typeface="Balloon Bold" panose="00000800000000000000"/>
              </a:rPr>
              <a:t>Sensor Glove</a:t>
            </a:r>
            <a:endParaRPr lang="en-US" sz="12655">
              <a:solidFill>
                <a:srgbClr val="FFFFFF"/>
              </a:solidFill>
              <a:latin typeface="Balloon Bold" panose="00000800000000000000"/>
              <a:ea typeface="Balloon Bold" panose="00000800000000000000"/>
              <a:cs typeface="Balloon Bold" panose="00000800000000000000"/>
              <a:sym typeface="Balloon Bold" panose="00000800000000000000"/>
            </a:endParaRPr>
          </a:p>
          <a:p>
            <a:pPr algn="ctr">
              <a:lnSpc>
                <a:spcPts val="17715"/>
              </a:lnSpc>
            </a:pPr>
          </a:p>
        </p:txBody>
      </p:sp>
      <p:sp>
        <p:nvSpPr>
          <p:cNvPr id="5" name="TextBox 5"/>
          <p:cNvSpPr txBox="1"/>
          <p:nvPr/>
        </p:nvSpPr>
        <p:spPr>
          <a:xfrm>
            <a:off x="4798900" y="4047476"/>
            <a:ext cx="8690200" cy="950912"/>
          </a:xfrm>
          <a:prstGeom prst="rect">
            <a:avLst/>
          </a:prstGeom>
        </p:spPr>
        <p:txBody>
          <a:bodyPr lIns="0" tIns="0" rIns="0" bIns="0" rtlCol="0" anchor="t">
            <a:spAutoFit/>
          </a:bodyPr>
          <a:lstStyle/>
          <a:p>
            <a:pPr algn="ctr">
              <a:lnSpc>
                <a:spcPts val="6910"/>
              </a:lnSpc>
            </a:pPr>
            <a:r>
              <a:rPr lang="en-US" sz="4935" spc="760">
                <a:solidFill>
                  <a:srgbClr val="FFFFFF"/>
                </a:solidFill>
                <a:latin typeface="Balloon Bold" panose="00000800000000000000"/>
                <a:ea typeface="Balloon Bold" panose="00000800000000000000"/>
                <a:cs typeface="Balloon Bold" panose="00000800000000000000"/>
                <a:sym typeface="Balloon Bold" panose="00000800000000000000"/>
              </a:rPr>
              <a:t>FOR SIGN LANGUAGE</a:t>
            </a:r>
            <a:endParaRPr lang="en-US" sz="4935" spc="760">
              <a:solidFill>
                <a:srgbClr val="FFFFFF"/>
              </a:solidFill>
              <a:latin typeface="Balloon Bold" panose="00000800000000000000"/>
              <a:ea typeface="Balloon Bold" panose="00000800000000000000"/>
              <a:cs typeface="Balloon Bold" panose="00000800000000000000"/>
              <a:sym typeface="Balloon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26803" r="-12555" b="-10863"/>
            </a:stretch>
          </a:blipFill>
        </p:spPr>
      </p:sp>
      <p:sp>
        <p:nvSpPr>
          <p:cNvPr id="3" name="Freeform 3"/>
          <p:cNvSpPr/>
          <p:nvPr/>
        </p:nvSpPr>
        <p:spPr>
          <a:xfrm>
            <a:off x="9022843" y="-5189921"/>
            <a:ext cx="8785068" cy="8785068"/>
          </a:xfrm>
          <a:custGeom>
            <a:avLst/>
            <a:gdLst/>
            <a:ahLst/>
            <a:cxnLst/>
            <a:rect l="l" t="t" r="r" b="b"/>
            <a:pathLst>
              <a:path w="8785068" h="8785068">
                <a:moveTo>
                  <a:pt x="0" y="0"/>
                </a:moveTo>
                <a:lnTo>
                  <a:pt x="8785068" y="0"/>
                </a:lnTo>
                <a:lnTo>
                  <a:pt x="8785068" y="8785069"/>
                </a:lnTo>
                <a:lnTo>
                  <a:pt x="0" y="87850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30308" y="6367081"/>
            <a:ext cx="8785068" cy="8785068"/>
          </a:xfrm>
          <a:custGeom>
            <a:avLst/>
            <a:gdLst/>
            <a:ahLst/>
            <a:cxnLst/>
            <a:rect l="l" t="t" r="r" b="b"/>
            <a:pathLst>
              <a:path w="8785068" h="8785068">
                <a:moveTo>
                  <a:pt x="0" y="0"/>
                </a:moveTo>
                <a:lnTo>
                  <a:pt x="8785069" y="0"/>
                </a:lnTo>
                <a:lnTo>
                  <a:pt x="8785069" y="8785069"/>
                </a:lnTo>
                <a:lnTo>
                  <a:pt x="0" y="87850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983743" y="1928273"/>
            <a:ext cx="8039100" cy="3739968"/>
          </a:xfrm>
          <a:prstGeom prst="rect">
            <a:avLst/>
          </a:prstGeom>
          <a:solidFill>
            <a:srgbClr val="7177A3">
              <a:alpha val="89804"/>
            </a:srgbClr>
          </a:solidFill>
        </p:spPr>
      </p:sp>
      <p:sp>
        <p:nvSpPr>
          <p:cNvPr id="6" name="AutoShape 6"/>
          <p:cNvSpPr/>
          <p:nvPr/>
        </p:nvSpPr>
        <p:spPr>
          <a:xfrm>
            <a:off x="9220200" y="1928273"/>
            <a:ext cx="8039100" cy="3739968"/>
          </a:xfrm>
          <a:prstGeom prst="rect">
            <a:avLst/>
          </a:prstGeom>
          <a:solidFill>
            <a:srgbClr val="7177A3">
              <a:alpha val="89804"/>
            </a:srgbClr>
          </a:solidFill>
        </p:spPr>
      </p:sp>
      <p:sp>
        <p:nvSpPr>
          <p:cNvPr id="7" name="AutoShape 7"/>
          <p:cNvSpPr/>
          <p:nvPr/>
        </p:nvSpPr>
        <p:spPr>
          <a:xfrm>
            <a:off x="9220200" y="5924550"/>
            <a:ext cx="8039100" cy="3749386"/>
          </a:xfrm>
          <a:prstGeom prst="rect">
            <a:avLst/>
          </a:prstGeom>
          <a:solidFill>
            <a:srgbClr val="7177A3">
              <a:alpha val="89804"/>
            </a:srgbClr>
          </a:solidFill>
        </p:spPr>
      </p:sp>
      <p:sp>
        <p:nvSpPr>
          <p:cNvPr id="8" name="AutoShape 8"/>
          <p:cNvSpPr/>
          <p:nvPr/>
        </p:nvSpPr>
        <p:spPr>
          <a:xfrm>
            <a:off x="1028700" y="5924550"/>
            <a:ext cx="8039100" cy="3749386"/>
          </a:xfrm>
          <a:prstGeom prst="rect">
            <a:avLst/>
          </a:prstGeom>
          <a:solidFill>
            <a:srgbClr val="7177A3">
              <a:alpha val="89804"/>
            </a:srgbClr>
          </a:solidFill>
        </p:spPr>
      </p:sp>
      <p:sp>
        <p:nvSpPr>
          <p:cNvPr id="9" name="Freeform 9"/>
          <p:cNvSpPr/>
          <p:nvPr/>
        </p:nvSpPr>
        <p:spPr>
          <a:xfrm>
            <a:off x="1236159" y="2073299"/>
            <a:ext cx="2852520" cy="2136636"/>
          </a:xfrm>
          <a:custGeom>
            <a:avLst/>
            <a:gdLst/>
            <a:ahLst/>
            <a:cxnLst/>
            <a:rect l="l" t="t" r="r" b="b"/>
            <a:pathLst>
              <a:path w="2852520" h="2136636">
                <a:moveTo>
                  <a:pt x="0" y="0"/>
                </a:moveTo>
                <a:lnTo>
                  <a:pt x="2852520" y="0"/>
                </a:lnTo>
                <a:lnTo>
                  <a:pt x="2852520" y="2136637"/>
                </a:lnTo>
                <a:lnTo>
                  <a:pt x="0" y="2136637"/>
                </a:lnTo>
                <a:lnTo>
                  <a:pt x="0" y="0"/>
                </a:lnTo>
                <a:close/>
              </a:path>
            </a:pathLst>
          </a:custGeom>
          <a:blipFill>
            <a:blip r:embed="rId4"/>
            <a:stretch>
              <a:fillRect/>
            </a:stretch>
          </a:blipFill>
        </p:spPr>
      </p:sp>
      <p:sp>
        <p:nvSpPr>
          <p:cNvPr id="10" name="Freeform 10"/>
          <p:cNvSpPr/>
          <p:nvPr/>
        </p:nvSpPr>
        <p:spPr>
          <a:xfrm>
            <a:off x="9451867" y="2145821"/>
            <a:ext cx="2989257" cy="1991592"/>
          </a:xfrm>
          <a:custGeom>
            <a:avLst/>
            <a:gdLst/>
            <a:ahLst/>
            <a:cxnLst/>
            <a:rect l="l" t="t" r="r" b="b"/>
            <a:pathLst>
              <a:path w="2989257" h="1991592">
                <a:moveTo>
                  <a:pt x="0" y="0"/>
                </a:moveTo>
                <a:lnTo>
                  <a:pt x="2989257" y="0"/>
                </a:lnTo>
                <a:lnTo>
                  <a:pt x="2989257" y="1991592"/>
                </a:lnTo>
                <a:lnTo>
                  <a:pt x="0" y="1991592"/>
                </a:lnTo>
                <a:lnTo>
                  <a:pt x="0" y="0"/>
                </a:lnTo>
                <a:close/>
              </a:path>
            </a:pathLst>
          </a:custGeom>
          <a:blipFill>
            <a:blip r:embed="rId5"/>
            <a:stretch>
              <a:fillRect/>
            </a:stretch>
          </a:blipFill>
        </p:spPr>
      </p:sp>
      <p:sp>
        <p:nvSpPr>
          <p:cNvPr id="11" name="Freeform 11"/>
          <p:cNvSpPr/>
          <p:nvPr/>
        </p:nvSpPr>
        <p:spPr>
          <a:xfrm rot="-5400000">
            <a:off x="9825524" y="5704159"/>
            <a:ext cx="2241943" cy="2989257"/>
          </a:xfrm>
          <a:custGeom>
            <a:avLst/>
            <a:gdLst/>
            <a:ahLst/>
            <a:cxnLst/>
            <a:rect l="l" t="t" r="r" b="b"/>
            <a:pathLst>
              <a:path w="2241943" h="2989257">
                <a:moveTo>
                  <a:pt x="0" y="0"/>
                </a:moveTo>
                <a:lnTo>
                  <a:pt x="2241943" y="0"/>
                </a:lnTo>
                <a:lnTo>
                  <a:pt x="2241943" y="2989257"/>
                </a:lnTo>
                <a:lnTo>
                  <a:pt x="0" y="2989257"/>
                </a:lnTo>
                <a:lnTo>
                  <a:pt x="0" y="0"/>
                </a:lnTo>
                <a:close/>
              </a:path>
            </a:pathLst>
          </a:custGeom>
          <a:blipFill>
            <a:blip r:embed="rId6"/>
            <a:stretch>
              <a:fillRect/>
            </a:stretch>
          </a:blipFill>
        </p:spPr>
      </p:sp>
      <p:sp>
        <p:nvSpPr>
          <p:cNvPr id="12" name="Freeform 12"/>
          <p:cNvSpPr/>
          <p:nvPr/>
        </p:nvSpPr>
        <p:spPr>
          <a:xfrm>
            <a:off x="1449330" y="6077816"/>
            <a:ext cx="2410749" cy="2447717"/>
          </a:xfrm>
          <a:custGeom>
            <a:avLst/>
            <a:gdLst/>
            <a:ahLst/>
            <a:cxnLst/>
            <a:rect l="l" t="t" r="r" b="b"/>
            <a:pathLst>
              <a:path w="2410749" h="2447717">
                <a:moveTo>
                  <a:pt x="0" y="0"/>
                </a:moveTo>
                <a:lnTo>
                  <a:pt x="2410749" y="0"/>
                </a:lnTo>
                <a:lnTo>
                  <a:pt x="2410749" y="2447717"/>
                </a:lnTo>
                <a:lnTo>
                  <a:pt x="0" y="2447717"/>
                </a:lnTo>
                <a:lnTo>
                  <a:pt x="0" y="0"/>
                </a:lnTo>
                <a:close/>
              </a:path>
            </a:pathLst>
          </a:custGeom>
          <a:blipFill>
            <a:blip r:embed="rId7"/>
            <a:stretch>
              <a:fillRect l="-11175" t="-8813" r="-11175"/>
            </a:stretch>
          </a:blipFill>
        </p:spPr>
      </p:sp>
      <p:sp>
        <p:nvSpPr>
          <p:cNvPr id="13" name="TextBox 13"/>
          <p:cNvSpPr txBox="1"/>
          <p:nvPr/>
        </p:nvSpPr>
        <p:spPr>
          <a:xfrm>
            <a:off x="1028700" y="656908"/>
            <a:ext cx="12386677" cy="857885"/>
          </a:xfrm>
          <a:prstGeom prst="rect">
            <a:avLst/>
          </a:prstGeom>
        </p:spPr>
        <p:txBody>
          <a:bodyPr lIns="0" tIns="0" rIns="0" bIns="0" rtlCol="0" anchor="t">
            <a:spAutoFit/>
          </a:bodyPr>
          <a:lstStyle/>
          <a:p>
            <a:pPr marL="0" lvl="0" indent="0" algn="l">
              <a:lnSpc>
                <a:spcPts val="6400"/>
              </a:lnSpc>
            </a:pPr>
            <a:r>
              <a:rPr lang="en-US" sz="6400" b="1">
                <a:solidFill>
                  <a:srgbClr val="FFFFFF"/>
                </a:solidFill>
                <a:latin typeface="Barlow Bold" panose="00000800000000000000"/>
                <a:ea typeface="Barlow Bold" panose="00000800000000000000"/>
                <a:cs typeface="Barlow Bold" panose="00000800000000000000"/>
                <a:sym typeface="Barlow Bold" panose="00000800000000000000"/>
              </a:rPr>
              <a:t>Project Description</a:t>
            </a:r>
            <a:endParaRPr lang="en-US" sz="64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4" name="TextBox 14"/>
          <p:cNvSpPr txBox="1"/>
          <p:nvPr/>
        </p:nvSpPr>
        <p:spPr>
          <a:xfrm>
            <a:off x="4218709" y="2025674"/>
            <a:ext cx="4611468" cy="1924838"/>
          </a:xfrm>
          <a:prstGeom prst="rect">
            <a:avLst/>
          </a:prstGeom>
        </p:spPr>
        <p:txBody>
          <a:bodyPr lIns="0" tIns="0" rIns="0" bIns="0" rtlCol="0" anchor="t">
            <a:spAutoFit/>
          </a:bodyPr>
          <a:lstStyle/>
          <a:p>
            <a:pPr algn="l">
              <a:lnSpc>
                <a:spcPts val="3075"/>
              </a:lnSpc>
              <a:spcBef>
                <a:spcPct val="0"/>
              </a:spcBef>
            </a:pPr>
            <a:r>
              <a:rPr lang="en-US" sz="2195" b="1">
                <a:solidFill>
                  <a:srgbClr val="FFFFFF"/>
                </a:solidFill>
                <a:latin typeface="Barlow Bold" panose="00000800000000000000"/>
                <a:ea typeface="Barlow Bold" panose="00000800000000000000"/>
                <a:cs typeface="Barlow Bold" panose="00000800000000000000"/>
                <a:sym typeface="Barlow Bold" panose="00000800000000000000"/>
              </a:rPr>
              <a:t>A flex sensor, also known as a bend sensor, is a type of sensor that measures the amount of deflection or bending. It works on the principle of changing resistance with bending.</a:t>
            </a:r>
            <a:endParaRPr lang="en-US" sz="2195"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5" name="TextBox 15"/>
          <p:cNvSpPr txBox="1"/>
          <p:nvPr/>
        </p:nvSpPr>
        <p:spPr>
          <a:xfrm>
            <a:off x="1236159" y="4240568"/>
            <a:ext cx="7984041" cy="1067282"/>
          </a:xfrm>
          <a:prstGeom prst="rect">
            <a:avLst/>
          </a:prstGeom>
        </p:spPr>
        <p:txBody>
          <a:bodyPr lIns="0" tIns="0" rIns="0" bIns="0" rtlCol="0" anchor="t">
            <a:spAutoFit/>
          </a:bodyPr>
          <a:lstStyle/>
          <a:p>
            <a:pPr algn="l">
              <a:lnSpc>
                <a:spcPts val="2865"/>
              </a:lnSpc>
              <a:spcBef>
                <a:spcPct val="0"/>
              </a:spcBef>
            </a:pPr>
            <a:r>
              <a:rPr lang="en-US" sz="2045" b="1">
                <a:solidFill>
                  <a:srgbClr val="FFFFFF"/>
                </a:solidFill>
                <a:latin typeface="Barlow Bold" panose="00000800000000000000"/>
                <a:ea typeface="Barlow Bold" panose="00000800000000000000"/>
                <a:cs typeface="Barlow Bold" panose="00000800000000000000"/>
                <a:sym typeface="Barlow Bold" panose="00000800000000000000"/>
              </a:rPr>
              <a:t>Flex sensors are used in wide areas of research from computer interfaces, rehabilitation, security systems and even music interfaces.</a:t>
            </a:r>
            <a:r>
              <a:rPr lang="en-US" sz="2045" b="1">
                <a:solidFill>
                  <a:srgbClr val="FFFFFF"/>
                </a:solidFill>
                <a:latin typeface="Barlow Bold" panose="00000800000000000000"/>
                <a:ea typeface="Barlow Bold" panose="00000800000000000000"/>
                <a:cs typeface="Barlow Bold" panose="00000800000000000000"/>
                <a:sym typeface="Barlow Bold" panose="00000800000000000000"/>
              </a:rPr>
              <a:t> It is also famous among students and hobbyists.</a:t>
            </a:r>
            <a:endParaRPr lang="en-US" sz="2045"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6" name="TextBox 16"/>
          <p:cNvSpPr txBox="1"/>
          <p:nvPr/>
        </p:nvSpPr>
        <p:spPr>
          <a:xfrm>
            <a:off x="12574474" y="2035199"/>
            <a:ext cx="4505166" cy="2174736"/>
          </a:xfrm>
          <a:prstGeom prst="rect">
            <a:avLst/>
          </a:prstGeom>
        </p:spPr>
        <p:txBody>
          <a:bodyPr lIns="0" tIns="0" rIns="0" bIns="0" rtlCol="0" anchor="t">
            <a:spAutoFit/>
          </a:bodyPr>
          <a:lstStyle/>
          <a:p>
            <a:pPr algn="l">
              <a:lnSpc>
                <a:spcPts val="2480"/>
              </a:lnSpc>
              <a:spcBef>
                <a:spcPct val="0"/>
              </a:spcBef>
            </a:pPr>
            <a:r>
              <a:rPr lang="en-US" sz="1770" b="1">
                <a:solidFill>
                  <a:srgbClr val="FFFFFF"/>
                </a:solidFill>
                <a:latin typeface="Barlow Bold" panose="00000800000000000000"/>
                <a:ea typeface="Barlow Bold" panose="00000800000000000000"/>
                <a:cs typeface="Barlow Bold" panose="00000800000000000000"/>
                <a:sym typeface="Barlow Bold" panose="00000800000000000000"/>
              </a:rPr>
              <a:t>Jumper wires are electrical wires with connectors on both ends, typically used to interconnect components on a breadboard or other prototyping boards without the need for soldering. They are essential tools for hobbyists, students, and engineers to quickly and easily build and test circuits.</a:t>
            </a:r>
            <a:endParaRPr lang="en-US" sz="177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7" name="TextBox 17"/>
          <p:cNvSpPr txBox="1"/>
          <p:nvPr/>
        </p:nvSpPr>
        <p:spPr>
          <a:xfrm>
            <a:off x="9220200" y="4181361"/>
            <a:ext cx="8211796" cy="1643697"/>
          </a:xfrm>
          <a:prstGeom prst="rect">
            <a:avLst/>
          </a:prstGeom>
        </p:spPr>
        <p:txBody>
          <a:bodyPr lIns="0" tIns="0" rIns="0" bIns="0" rtlCol="0" anchor="t">
            <a:spAutoFit/>
          </a:bodyPr>
          <a:lstStyle/>
          <a:p>
            <a:pPr marL="288925" lvl="1" indent="-144145" algn="l">
              <a:lnSpc>
                <a:spcPts val="1875"/>
              </a:lnSpc>
              <a:spcBef>
                <a:spcPct val="0"/>
              </a:spcBef>
              <a:buFont typeface="Arial" panose="020B0604020202020204"/>
              <a:buChar char="•"/>
            </a:pPr>
            <a:r>
              <a:rPr lang="en-US" sz="1340" b="1">
                <a:solidFill>
                  <a:srgbClr val="FFFFFF"/>
                </a:solidFill>
                <a:latin typeface="Barlow Bold" panose="00000800000000000000"/>
                <a:ea typeface="Barlow Bold" panose="00000800000000000000"/>
                <a:cs typeface="Barlow Bold" panose="00000800000000000000"/>
                <a:sym typeface="Barlow Bold" panose="00000800000000000000"/>
              </a:rPr>
              <a:t>Male-to-Male: Both ends have male connectors (pins), allowing y</a:t>
            </a:r>
            <a:r>
              <a:rPr lang="en-US" sz="1340" b="1">
                <a:solidFill>
                  <a:srgbClr val="FFFFFF"/>
                </a:solidFill>
                <a:latin typeface="Barlow Bold" panose="00000800000000000000"/>
                <a:ea typeface="Barlow Bold" panose="00000800000000000000"/>
                <a:cs typeface="Barlow Bold" panose="00000800000000000000"/>
                <a:sym typeface="Barlow Bold" panose="00000800000000000000"/>
              </a:rPr>
              <a:t>ou to directly connect two points on a breadboard.</a:t>
            </a:r>
            <a:endParaRPr lang="en-US" sz="1340" b="1">
              <a:solidFill>
                <a:srgbClr val="FFFFFF"/>
              </a:solidFill>
              <a:latin typeface="Barlow Bold" panose="00000800000000000000"/>
              <a:ea typeface="Barlow Bold" panose="00000800000000000000"/>
              <a:cs typeface="Barlow Bold" panose="00000800000000000000"/>
              <a:sym typeface="Barlow Bold" panose="00000800000000000000"/>
            </a:endParaRPr>
          </a:p>
          <a:p>
            <a:pPr marL="288925" lvl="1" indent="-144145" algn="l">
              <a:lnSpc>
                <a:spcPts val="1875"/>
              </a:lnSpc>
              <a:spcBef>
                <a:spcPct val="0"/>
              </a:spcBef>
              <a:buFont typeface="Arial" panose="020B0604020202020204"/>
              <a:buChar char="•"/>
            </a:pPr>
            <a:r>
              <a:rPr lang="en-US" sz="1340" b="1">
                <a:solidFill>
                  <a:srgbClr val="FFFFFF"/>
                </a:solidFill>
                <a:latin typeface="Barlow Bold" panose="00000800000000000000"/>
                <a:ea typeface="Barlow Bold" panose="00000800000000000000"/>
                <a:cs typeface="Barlow Bold" panose="00000800000000000000"/>
                <a:sym typeface="Barlow Bold" panose="00000800000000000000"/>
              </a:rPr>
              <a:t>Male-to-Female: One end has a male connector and the other has a female connector (socket), enabling you to connect components to a breadboard or other devices with female connectors.</a:t>
            </a:r>
            <a:endParaRPr lang="en-US" sz="1340" b="1">
              <a:solidFill>
                <a:srgbClr val="FFFFFF"/>
              </a:solidFill>
              <a:latin typeface="Barlow Bold" panose="00000800000000000000"/>
              <a:ea typeface="Barlow Bold" panose="00000800000000000000"/>
              <a:cs typeface="Barlow Bold" panose="00000800000000000000"/>
              <a:sym typeface="Barlow Bold" panose="00000800000000000000"/>
            </a:endParaRPr>
          </a:p>
          <a:p>
            <a:pPr marL="288925" lvl="1" indent="-144145" algn="l">
              <a:lnSpc>
                <a:spcPts val="1875"/>
              </a:lnSpc>
              <a:spcBef>
                <a:spcPct val="0"/>
              </a:spcBef>
              <a:buFont typeface="Arial" panose="020B0604020202020204"/>
              <a:buChar char="•"/>
            </a:pPr>
            <a:r>
              <a:rPr lang="en-US" sz="1340" b="1">
                <a:solidFill>
                  <a:srgbClr val="FFFFFF"/>
                </a:solidFill>
                <a:latin typeface="Barlow Bold" panose="00000800000000000000"/>
                <a:ea typeface="Barlow Bold" panose="00000800000000000000"/>
                <a:cs typeface="Barlow Bold" panose="00000800000000000000"/>
                <a:sym typeface="Barlow Bold" panose="00000800000000000000"/>
              </a:rPr>
              <a:t>Female-to-Female: Both ends have female connectors, useful for extending connections or creating custom cables.</a:t>
            </a:r>
            <a:endParaRPr lang="en-US" sz="1340" b="1">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1875"/>
              </a:lnSpc>
              <a:spcBef>
                <a:spcPct val="0"/>
              </a:spcBef>
            </a:pPr>
          </a:p>
        </p:txBody>
      </p:sp>
      <p:sp>
        <p:nvSpPr>
          <p:cNvPr id="18" name="TextBox 18"/>
          <p:cNvSpPr txBox="1"/>
          <p:nvPr/>
        </p:nvSpPr>
        <p:spPr>
          <a:xfrm>
            <a:off x="4088679" y="6105133"/>
            <a:ext cx="4741498" cy="2820341"/>
          </a:xfrm>
          <a:prstGeom prst="rect">
            <a:avLst/>
          </a:prstGeom>
        </p:spPr>
        <p:txBody>
          <a:bodyPr lIns="0" tIns="0" rIns="0" bIns="0" rtlCol="0" anchor="t">
            <a:spAutoFit/>
          </a:bodyPr>
          <a:lstStyle/>
          <a:p>
            <a:pPr algn="l">
              <a:lnSpc>
                <a:spcPts val="2815"/>
              </a:lnSpc>
              <a:spcBef>
                <a:spcPct val="0"/>
              </a:spcBef>
            </a:pPr>
            <a:r>
              <a:rPr lang="en-US" sz="2010" b="1">
                <a:solidFill>
                  <a:srgbClr val="FFFFFF"/>
                </a:solidFill>
                <a:latin typeface="Barlow Bold" panose="00000800000000000000"/>
                <a:ea typeface="Barlow Bold" panose="00000800000000000000"/>
                <a:cs typeface="Barlow Bold" panose="00000800000000000000"/>
                <a:sym typeface="Barlow Bold" panose="00000800000000000000"/>
              </a:rPr>
              <a:t>HC-06 works as a serial (RX/TX) pipe. It can be used to seamlessly pass any serial stream from 9600 to 115200bps for machine to machine (M2M) communication between your computer or mobile device to your target device using this Breakout Board. HC-06 works as Slave Module only.</a:t>
            </a:r>
            <a:endParaRPr lang="en-US" sz="201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9" name="TextBox 19"/>
          <p:cNvSpPr txBox="1"/>
          <p:nvPr/>
        </p:nvSpPr>
        <p:spPr>
          <a:xfrm>
            <a:off x="12669724" y="6039716"/>
            <a:ext cx="4589576" cy="1989754"/>
          </a:xfrm>
          <a:prstGeom prst="rect">
            <a:avLst/>
          </a:prstGeom>
        </p:spPr>
        <p:txBody>
          <a:bodyPr lIns="0" tIns="0" rIns="0" bIns="0" rtlCol="0" anchor="t">
            <a:spAutoFit/>
          </a:bodyPr>
          <a:lstStyle/>
          <a:p>
            <a:pPr algn="l">
              <a:lnSpc>
                <a:spcPts val="2680"/>
              </a:lnSpc>
              <a:spcBef>
                <a:spcPct val="0"/>
              </a:spcBef>
            </a:pPr>
            <a:r>
              <a:rPr lang="en-US" sz="1915" b="1">
                <a:solidFill>
                  <a:srgbClr val="FFFFFF"/>
                </a:solidFill>
                <a:latin typeface="Barlow Bold" panose="00000800000000000000"/>
                <a:ea typeface="Barlow Bold" panose="00000800000000000000"/>
                <a:cs typeface="Barlow Bold" panose="00000800000000000000"/>
                <a:sym typeface="Barlow Bold" panose="00000800000000000000"/>
              </a:rPr>
              <a:t>While 9V batteries are versatile, it's important to note that their energy density is relatively low compared to other battery sizes. As a result, they may not be suitable for devices that require high power consumption or long battery life.</a:t>
            </a:r>
            <a:endParaRPr lang="en-US" sz="1915"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20" name="TextBox 20"/>
          <p:cNvSpPr txBox="1"/>
          <p:nvPr/>
        </p:nvSpPr>
        <p:spPr>
          <a:xfrm>
            <a:off x="9451867" y="8281658"/>
            <a:ext cx="7807433" cy="1249531"/>
          </a:xfrm>
          <a:prstGeom prst="rect">
            <a:avLst/>
          </a:prstGeom>
        </p:spPr>
        <p:txBody>
          <a:bodyPr lIns="0" tIns="0" rIns="0" bIns="0" rtlCol="0" anchor="t">
            <a:spAutoFit/>
          </a:bodyPr>
          <a:lstStyle/>
          <a:p>
            <a:pPr algn="l">
              <a:lnSpc>
                <a:spcPts val="2530"/>
              </a:lnSpc>
              <a:spcBef>
                <a:spcPct val="0"/>
              </a:spcBef>
            </a:pPr>
            <a:r>
              <a:rPr lang="en-US" sz="1805" b="1">
                <a:solidFill>
                  <a:srgbClr val="FFFFFF"/>
                </a:solidFill>
                <a:latin typeface="Barlow Bold" panose="00000800000000000000"/>
                <a:ea typeface="Barlow Bold" panose="00000800000000000000"/>
                <a:cs typeface="Barlow Bold" panose="00000800000000000000"/>
                <a:sym typeface="Barlow Bold" panose="00000800000000000000"/>
              </a:rPr>
              <a:t>A nine-volt battery, either disposable or rechargeable, is usually used in smoke alarms, smoke detectors, walkie-talkies, transistor radios, test and instrumentation devices, medical batteries, LCD displays, and other small portable appliances.</a:t>
            </a:r>
            <a:endParaRPr lang="en-US" sz="1805"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3159913" y="-7244187"/>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4421624" flipV="1">
            <a:off x="13622333" y="5777762"/>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3">
              <a:extLst>
                <a:ext uri="{96DAC541-7B7A-43D3-8B79-37D633B846F1}">
                  <asvg:svgBlip xmlns:asvg="http://schemas.microsoft.com/office/drawing/2016/SVG/main" r:embed="rId4"/>
                </a:ext>
              </a:extLst>
            </a:blip>
            <a:stretch>
              <a:fillRect t="-40468"/>
            </a:stretch>
          </a:blipFill>
        </p:spPr>
      </p:sp>
      <p:sp>
        <p:nvSpPr>
          <p:cNvPr id="4" name="TextBox 4"/>
          <p:cNvSpPr txBox="1"/>
          <p:nvPr/>
        </p:nvSpPr>
        <p:spPr>
          <a:xfrm>
            <a:off x="640562" y="847725"/>
            <a:ext cx="5618440" cy="890271"/>
          </a:xfrm>
          <a:prstGeom prst="rect">
            <a:avLst/>
          </a:prstGeom>
        </p:spPr>
        <p:txBody>
          <a:bodyPr lIns="0" tIns="0" rIns="0" bIns="0" rtlCol="0" anchor="t">
            <a:spAutoFit/>
          </a:bodyPr>
          <a:lstStyle/>
          <a:p>
            <a:pPr algn="ctr">
              <a:lnSpc>
                <a:spcPts val="6580"/>
              </a:lnSpc>
              <a:spcBef>
                <a:spcPct val="0"/>
              </a:spcBef>
            </a:pPr>
            <a:r>
              <a:rPr lang="en-US" sz="4700">
                <a:solidFill>
                  <a:srgbClr val="FFFFFF"/>
                </a:solidFill>
                <a:latin typeface="Balloon Extra Bold" panose="00000900000000000000"/>
                <a:ea typeface="Balloon Extra Bold" panose="00000900000000000000"/>
                <a:cs typeface="Balloon Extra Bold" panose="00000900000000000000"/>
                <a:sym typeface="Balloon Extra Bold" panose="00000900000000000000"/>
              </a:rPr>
              <a:t>Project Explaination:</a:t>
            </a:r>
            <a:endParaRPr lang="en-US" sz="4700">
              <a:solidFill>
                <a:srgbClr val="FFFFFF"/>
              </a:solidFill>
              <a:latin typeface="Balloon Extra Bold" panose="00000900000000000000"/>
              <a:ea typeface="Balloon Extra Bold" panose="00000900000000000000"/>
              <a:cs typeface="Balloon Extra Bold" panose="00000900000000000000"/>
              <a:sym typeface="Balloon Extra Bold" panose="00000900000000000000"/>
            </a:endParaRPr>
          </a:p>
        </p:txBody>
      </p:sp>
      <p:sp>
        <p:nvSpPr>
          <p:cNvPr id="5" name="TextBox 5"/>
          <p:cNvSpPr txBox="1"/>
          <p:nvPr/>
        </p:nvSpPr>
        <p:spPr>
          <a:xfrm>
            <a:off x="640562" y="1958600"/>
            <a:ext cx="17120387" cy="7870825"/>
          </a:xfrm>
          <a:prstGeom prst="rect">
            <a:avLst/>
          </a:prstGeom>
        </p:spPr>
        <p:txBody>
          <a:bodyPr lIns="0" tIns="0" rIns="0" bIns="0" rtlCol="0" anchor="t">
            <a:spAutoFit/>
          </a:bodyPr>
          <a:lstStyle/>
          <a:p>
            <a:pPr algn="l">
              <a:lnSpc>
                <a:spcPts val="3500"/>
              </a:lnSpc>
            </a:pPr>
            <a:r>
              <a:rPr lang="en-US" sz="2500" b="1">
                <a:solidFill>
                  <a:srgbClr val="FFFFFF"/>
                </a:solidFill>
                <a:latin typeface="Barlow Bold" panose="00000800000000000000"/>
                <a:ea typeface="Barlow Bold" panose="00000800000000000000"/>
                <a:cs typeface="Barlow Bold" panose="00000800000000000000"/>
                <a:sym typeface="Barlow Bold" panose="00000800000000000000"/>
              </a:rPr>
              <a:t>How This Works:</a:t>
            </a:r>
            <a:endParaRPr lang="en-US" sz="2500" b="1">
              <a:solidFill>
                <a:srgbClr val="FFFFFF"/>
              </a:solidFill>
              <a:latin typeface="Barlow Bold" panose="00000800000000000000"/>
              <a:ea typeface="Barlow Bold" panose="00000800000000000000"/>
              <a:cs typeface="Barlow Bold" panose="00000800000000000000"/>
              <a:sym typeface="Barlow Bold" panose="00000800000000000000"/>
            </a:endParaRPr>
          </a:p>
          <a:p>
            <a:pPr marL="539750" lvl="1" indent="-269875" algn="l">
              <a:lnSpc>
                <a:spcPts val="3500"/>
              </a:lnSpc>
              <a:buFont typeface="Arial" panose="020B0604020202020204"/>
              <a:buChar char="•"/>
            </a:pPr>
            <a:r>
              <a:rPr lang="en-US" sz="2500" b="1" u="sng">
                <a:solidFill>
                  <a:srgbClr val="FFFFFF"/>
                </a:solidFill>
                <a:latin typeface="Barlow Bold" panose="00000800000000000000"/>
                <a:ea typeface="Barlow Bold" panose="00000800000000000000"/>
                <a:cs typeface="Barlow Bold" panose="00000800000000000000"/>
                <a:sym typeface="Barlow Bold" panose="00000800000000000000"/>
              </a:rPr>
              <a:t>Small Change Detection:</a:t>
            </a:r>
            <a:endParaRPr lang="en-US" sz="2500" b="1" u="sng">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3500"/>
              </a:lnSpc>
            </a:pPr>
            <a:r>
              <a:rPr lang="en-US" sz="2500" b="1">
                <a:solidFill>
                  <a:srgbClr val="FFFFFF"/>
                </a:solidFill>
                <a:latin typeface="Barlow Bold" panose="00000800000000000000"/>
                <a:ea typeface="Barlow Bold" panose="00000800000000000000"/>
                <a:cs typeface="Barlow Bold" panose="00000800000000000000"/>
                <a:sym typeface="Barlow Bold" panose="00000800000000000000"/>
              </a:rPr>
              <a:t>The code uses abs(flex1 - prevFlex1) (and similarly for other sensors) to detect a change in sensor values.</a:t>
            </a:r>
            <a:endParaRPr lang="en-US" sz="2500" b="1">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3500"/>
              </a:lnSpc>
            </a:pPr>
            <a:r>
              <a:rPr lang="en-US" sz="2500" b="1">
                <a:solidFill>
                  <a:srgbClr val="FFFFFF"/>
                </a:solidFill>
                <a:latin typeface="Barlow Bold" panose="00000800000000000000"/>
                <a:ea typeface="Barlow Bold" panose="00000800000000000000"/>
                <a:cs typeface="Barlow Bold" panose="00000800000000000000"/>
                <a:sym typeface="Barlow Bold" panose="00000800000000000000"/>
              </a:rPr>
              <a:t>If the change exceeds a threshold (e.g., 2), it considers this a small fluctuation.</a:t>
            </a:r>
            <a:endParaRPr lang="en-US" sz="2500" b="1">
              <a:solidFill>
                <a:srgbClr val="FFFFFF"/>
              </a:solidFill>
              <a:latin typeface="Barlow Bold" panose="00000800000000000000"/>
              <a:ea typeface="Barlow Bold" panose="00000800000000000000"/>
              <a:cs typeface="Barlow Bold" panose="00000800000000000000"/>
              <a:sym typeface="Barlow Bold" panose="00000800000000000000"/>
            </a:endParaRPr>
          </a:p>
          <a:p>
            <a:pPr marL="539750" lvl="1" indent="-269875" algn="l">
              <a:lnSpc>
                <a:spcPts val="3500"/>
              </a:lnSpc>
              <a:buFont typeface="Arial" panose="020B0604020202020204"/>
              <a:buChar char="•"/>
            </a:pPr>
            <a:r>
              <a:rPr lang="en-US" sz="2500" b="1" u="sng">
                <a:solidFill>
                  <a:srgbClr val="FFFFFF"/>
                </a:solidFill>
                <a:latin typeface="Barlow Bold" panose="00000800000000000000"/>
                <a:ea typeface="Barlow Bold" panose="00000800000000000000"/>
                <a:cs typeface="Barlow Bold" panose="00000800000000000000"/>
                <a:sym typeface="Barlow Bold" panose="00000800000000000000"/>
              </a:rPr>
              <a:t>Threshold for Change:</a:t>
            </a:r>
            <a:endParaRPr lang="en-US" sz="2500" b="1" u="sng">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3500"/>
              </a:lnSpc>
            </a:pPr>
            <a:r>
              <a:rPr lang="en-US" sz="2500" b="1">
                <a:solidFill>
                  <a:srgbClr val="FFFFFF"/>
                </a:solidFill>
                <a:latin typeface="Barlow Bold" panose="00000800000000000000"/>
                <a:ea typeface="Barlow Bold" panose="00000800000000000000"/>
                <a:cs typeface="Barlow Bold" panose="00000800000000000000"/>
                <a:sym typeface="Barlow Bold" panose="00000800000000000000"/>
              </a:rPr>
              <a:t>The threshold for detecting a small change is set to 2 (changeThreshold = 2). This means if the sensor value changes by 2 or more units from its previous reading, it will trigger the gesture detection.</a:t>
            </a:r>
            <a:endParaRPr lang="en-US" sz="2500" b="1">
              <a:solidFill>
                <a:srgbClr val="FFFFFF"/>
              </a:solidFill>
              <a:latin typeface="Barlow Bold" panose="00000800000000000000"/>
              <a:ea typeface="Barlow Bold" panose="00000800000000000000"/>
              <a:cs typeface="Barlow Bold" panose="00000800000000000000"/>
              <a:sym typeface="Barlow Bold" panose="00000800000000000000"/>
            </a:endParaRPr>
          </a:p>
          <a:p>
            <a:pPr marL="539750" lvl="1" indent="-269875" algn="l">
              <a:lnSpc>
                <a:spcPts val="3500"/>
              </a:lnSpc>
              <a:buFont typeface="Arial" panose="020B0604020202020204"/>
              <a:buChar char="•"/>
            </a:pPr>
            <a:r>
              <a:rPr lang="en-US" sz="2500" b="1" u="sng">
                <a:solidFill>
                  <a:srgbClr val="FFFFFF"/>
                </a:solidFill>
                <a:latin typeface="Barlow Bold" panose="00000800000000000000"/>
                <a:ea typeface="Barlow Bold" panose="00000800000000000000"/>
                <a:cs typeface="Barlow Bold" panose="00000800000000000000"/>
                <a:sym typeface="Barlow Bold" panose="00000800000000000000"/>
              </a:rPr>
              <a:t>Gesture Assignment:</a:t>
            </a:r>
            <a:endParaRPr lang="en-US" sz="2500" b="1" u="sng">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3500"/>
              </a:lnSpc>
            </a:pPr>
            <a:r>
              <a:rPr lang="en-US" sz="2500" b="1">
                <a:solidFill>
                  <a:srgbClr val="FFFFFF"/>
                </a:solidFill>
                <a:latin typeface="Barlow Bold" panose="00000800000000000000"/>
                <a:ea typeface="Barlow Bold" panose="00000800000000000000"/>
                <a:cs typeface="Barlow Bold" panose="00000800000000000000"/>
                <a:sym typeface="Barlow Bold" panose="00000800000000000000"/>
              </a:rPr>
              <a:t>The system will print a message indicating which finger experienced a small change (e.g., "Thumb Gesture Detected (Finger Change)").</a:t>
            </a:r>
            <a:endParaRPr lang="en-US" sz="2500" b="1">
              <a:solidFill>
                <a:srgbClr val="FFFFFF"/>
              </a:solidFill>
              <a:latin typeface="Barlow Bold" panose="00000800000000000000"/>
              <a:ea typeface="Barlow Bold" panose="00000800000000000000"/>
              <a:cs typeface="Barlow Bold" panose="00000800000000000000"/>
              <a:sym typeface="Barlow Bold" panose="00000800000000000000"/>
            </a:endParaRPr>
          </a:p>
          <a:p>
            <a:pPr marL="539750" lvl="1" indent="-269875" algn="l">
              <a:lnSpc>
                <a:spcPts val="3500"/>
              </a:lnSpc>
              <a:buFont typeface="Arial" panose="020B0604020202020204"/>
              <a:buChar char="•"/>
            </a:pPr>
            <a:r>
              <a:rPr lang="en-US" sz="2500" b="1" u="sng">
                <a:solidFill>
                  <a:srgbClr val="FFFFFF"/>
                </a:solidFill>
                <a:latin typeface="Barlow Bold" panose="00000800000000000000"/>
                <a:ea typeface="Barlow Bold" panose="00000800000000000000"/>
                <a:cs typeface="Barlow Bold" panose="00000800000000000000"/>
                <a:sym typeface="Barlow Bold" panose="00000800000000000000"/>
              </a:rPr>
              <a:t>No Fixed Finger States:</a:t>
            </a:r>
            <a:endParaRPr lang="en-US" sz="2500" b="1" u="sng">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3500"/>
              </a:lnSpc>
            </a:pPr>
            <a:r>
              <a:rPr lang="en-US" sz="2500" b="1">
                <a:solidFill>
                  <a:srgbClr val="FFFFFF"/>
                </a:solidFill>
                <a:latin typeface="Barlow Bold" panose="00000800000000000000"/>
                <a:ea typeface="Barlow Bold" panose="00000800000000000000"/>
                <a:cs typeface="Barlow Bold" panose="00000800000000000000"/>
                <a:sym typeface="Barlow Bold" panose="00000800000000000000"/>
              </a:rPr>
              <a:t>The system doesn't require fixed values for fully bent or straight fingers. Any small change will be detected and assigned as a gesture.</a:t>
            </a:r>
            <a:endParaRPr lang="en-US" sz="2500" b="1">
              <a:solidFill>
                <a:srgbClr val="FFFFFF"/>
              </a:solidFill>
              <a:latin typeface="Barlow Bold" panose="00000800000000000000"/>
              <a:ea typeface="Barlow Bold" panose="00000800000000000000"/>
              <a:cs typeface="Barlow Bold" panose="00000800000000000000"/>
              <a:sym typeface="Barlow Bold" panose="00000800000000000000"/>
            </a:endParaRPr>
          </a:p>
          <a:p>
            <a:pPr marL="539750" lvl="1" indent="-269875" algn="l">
              <a:lnSpc>
                <a:spcPts val="3500"/>
              </a:lnSpc>
              <a:buFont typeface="Arial" panose="020B0604020202020204"/>
              <a:buChar char="•"/>
            </a:pPr>
            <a:r>
              <a:rPr lang="en-US" sz="2500" b="1" u="sng">
                <a:solidFill>
                  <a:srgbClr val="FFFFFF"/>
                </a:solidFill>
                <a:latin typeface="Barlow Bold" panose="00000800000000000000"/>
                <a:ea typeface="Barlow Bold" panose="00000800000000000000"/>
                <a:cs typeface="Barlow Bold" panose="00000800000000000000"/>
                <a:sym typeface="Barlow Bold" panose="00000800000000000000"/>
              </a:rPr>
              <a:t>Prevents Multiple Detections for Same Change:</a:t>
            </a:r>
            <a:endParaRPr lang="en-US" sz="2500" b="1" u="sng">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3500"/>
              </a:lnSpc>
            </a:pPr>
            <a:r>
              <a:rPr lang="en-US" sz="2500" b="1">
                <a:solidFill>
                  <a:srgbClr val="FFFFFF"/>
                </a:solidFill>
                <a:latin typeface="Barlow Bold" panose="00000800000000000000"/>
                <a:ea typeface="Barlow Bold" panose="00000800000000000000"/>
                <a:cs typeface="Barlow Bold" panose="00000800000000000000"/>
                <a:sym typeface="Barlow Bold" panose="00000800000000000000"/>
              </a:rPr>
              <a:t>The system checks for changes only when the value fluctuates by more than the threshold value (2 in this case), preventing the detection of insignificant or very minor fluctuations.</a:t>
            </a:r>
            <a:endParaRPr lang="en-US" sz="2500" b="1">
              <a:solidFill>
                <a:srgbClr val="FFFFFF"/>
              </a:solidFill>
              <a:latin typeface="Barlow Bold" panose="00000800000000000000"/>
              <a:ea typeface="Barlow Bold" panose="00000800000000000000"/>
              <a:cs typeface="Barlow Bold" panose="00000800000000000000"/>
              <a:sym typeface="Barlow Bold" panose="00000800000000000000"/>
            </a:endParaRPr>
          </a:p>
          <a:p>
            <a:pPr marL="539750" lvl="1" indent="-269875" algn="l">
              <a:lnSpc>
                <a:spcPts val="3500"/>
              </a:lnSpc>
              <a:buFont typeface="Arial" panose="020B0604020202020204"/>
              <a:buChar char="•"/>
            </a:pPr>
            <a:r>
              <a:rPr lang="en-US" sz="2500" b="1" u="sng">
                <a:solidFill>
                  <a:srgbClr val="FFFFFF"/>
                </a:solidFill>
                <a:latin typeface="Barlow Bold" panose="00000800000000000000"/>
                <a:ea typeface="Barlow Bold" panose="00000800000000000000"/>
                <a:cs typeface="Barlow Bold" panose="00000800000000000000"/>
                <a:sym typeface="Barlow Bold" panose="00000800000000000000"/>
              </a:rPr>
              <a:t>Visual Feedback:</a:t>
            </a:r>
            <a:endParaRPr lang="en-US" sz="2500" b="1" u="sng">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3500"/>
              </a:lnSpc>
            </a:pPr>
            <a:r>
              <a:rPr lang="en-US" sz="2500" b="1">
                <a:solidFill>
                  <a:srgbClr val="FFFFFF"/>
                </a:solidFill>
                <a:latin typeface="Barlow Bold" panose="00000800000000000000"/>
                <a:ea typeface="Barlow Bold" panose="00000800000000000000"/>
                <a:cs typeface="Barlow Bold" panose="00000800000000000000"/>
                <a:sym typeface="Barlow Bold" panose="00000800000000000000"/>
              </a:rPr>
              <a:t>The system prints out the gesture detection message whenever a fluctuation above the threshold is detected</a:t>
            </a:r>
            <a:endParaRPr lang="en-US" sz="25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1657162" y="-4058662"/>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800000">
            <a:off x="-3802865" y="5351318"/>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3">
              <a:extLst>
                <a:ext uri="{96DAC541-7B7A-43D3-8B79-37D633B846F1}">
                  <asvg:svgBlip xmlns:asvg="http://schemas.microsoft.com/office/drawing/2016/SVG/main" r:embed="rId4"/>
                </a:ext>
              </a:extLst>
            </a:blip>
            <a:stretch>
              <a:fillRect t="-46918"/>
            </a:stretch>
          </a:blipFill>
        </p:spPr>
      </p:sp>
      <p:sp>
        <p:nvSpPr>
          <p:cNvPr id="4" name="Freeform 4"/>
          <p:cNvSpPr/>
          <p:nvPr/>
        </p:nvSpPr>
        <p:spPr>
          <a:xfrm rot="8803574">
            <a:off x="-3009583" y="4548552"/>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b="-44624"/>
            </a:stretch>
          </a:blipFill>
        </p:spPr>
      </p:sp>
      <p:sp>
        <p:nvSpPr>
          <p:cNvPr id="5" name="Freeform 5"/>
          <p:cNvSpPr/>
          <p:nvPr/>
        </p:nvSpPr>
        <p:spPr>
          <a:xfrm rot="3506033">
            <a:off x="14234868" y="4995907"/>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b="-44624"/>
            </a:stretch>
          </a:blipFill>
        </p:spPr>
      </p:sp>
      <p:grpSp>
        <p:nvGrpSpPr>
          <p:cNvPr id="6" name="Group 6"/>
          <p:cNvGrpSpPr/>
          <p:nvPr/>
        </p:nvGrpSpPr>
        <p:grpSpPr>
          <a:xfrm rot="0">
            <a:off x="853970" y="1690803"/>
            <a:ext cx="2961409" cy="2026227"/>
            <a:chOff x="0" y="0"/>
            <a:chExt cx="779960" cy="533657"/>
          </a:xfrm>
        </p:grpSpPr>
        <p:sp>
          <p:nvSpPr>
            <p:cNvPr id="7" name="Freeform 7"/>
            <p:cNvSpPr/>
            <p:nvPr/>
          </p:nvSpPr>
          <p:spPr>
            <a:xfrm>
              <a:off x="0" y="0"/>
              <a:ext cx="779960" cy="533657"/>
            </a:xfrm>
            <a:custGeom>
              <a:avLst/>
              <a:gdLst/>
              <a:ahLst/>
              <a:cxnLst/>
              <a:rect l="l" t="t" r="r" b="b"/>
              <a:pathLst>
                <a:path w="779960" h="533657">
                  <a:moveTo>
                    <a:pt x="133328" y="0"/>
                  </a:moveTo>
                  <a:lnTo>
                    <a:pt x="646632" y="0"/>
                  </a:lnTo>
                  <a:cubicBezTo>
                    <a:pt x="681993" y="0"/>
                    <a:pt x="715905" y="14047"/>
                    <a:pt x="740909" y="39051"/>
                  </a:cubicBezTo>
                  <a:cubicBezTo>
                    <a:pt x="765913" y="64055"/>
                    <a:pt x="779960" y="97967"/>
                    <a:pt x="779960" y="133328"/>
                  </a:cubicBezTo>
                  <a:lnTo>
                    <a:pt x="779960" y="400329"/>
                  </a:lnTo>
                  <a:cubicBezTo>
                    <a:pt x="779960" y="435690"/>
                    <a:pt x="765913" y="469602"/>
                    <a:pt x="740909" y="494606"/>
                  </a:cubicBezTo>
                  <a:cubicBezTo>
                    <a:pt x="715905" y="519610"/>
                    <a:pt x="681993" y="533657"/>
                    <a:pt x="646632" y="533657"/>
                  </a:cubicBezTo>
                  <a:lnTo>
                    <a:pt x="133328" y="533657"/>
                  </a:lnTo>
                  <a:cubicBezTo>
                    <a:pt x="97967" y="533657"/>
                    <a:pt x="64055" y="519610"/>
                    <a:pt x="39051" y="494606"/>
                  </a:cubicBezTo>
                  <a:cubicBezTo>
                    <a:pt x="14047" y="469602"/>
                    <a:pt x="0" y="435690"/>
                    <a:pt x="0" y="400329"/>
                  </a:cubicBezTo>
                  <a:lnTo>
                    <a:pt x="0" y="133328"/>
                  </a:lnTo>
                  <a:cubicBezTo>
                    <a:pt x="0" y="97967"/>
                    <a:pt x="14047" y="64055"/>
                    <a:pt x="39051" y="39051"/>
                  </a:cubicBezTo>
                  <a:cubicBezTo>
                    <a:pt x="64055" y="14047"/>
                    <a:pt x="97967" y="0"/>
                    <a:pt x="133328" y="0"/>
                  </a:cubicBezTo>
                  <a:close/>
                </a:path>
              </a:pathLst>
            </a:custGeom>
            <a:solidFill>
              <a:srgbClr val="244389"/>
            </a:solidFill>
          </p:spPr>
        </p:sp>
        <p:sp>
          <p:nvSpPr>
            <p:cNvPr id="8" name="TextBox 8"/>
            <p:cNvSpPr txBox="1"/>
            <p:nvPr/>
          </p:nvSpPr>
          <p:spPr>
            <a:xfrm>
              <a:off x="0" y="-142875"/>
              <a:ext cx="779960" cy="676532"/>
            </a:xfrm>
            <a:prstGeom prst="rect">
              <a:avLst/>
            </a:prstGeom>
          </p:spPr>
          <p:txBody>
            <a:bodyPr lIns="50800" tIns="50800" rIns="50800" bIns="50800" rtlCol="0" anchor="ctr"/>
            <a:lstStyle/>
            <a:p>
              <a:pPr algn="ctr">
                <a:lnSpc>
                  <a:spcPts val="4900"/>
                </a:lnSpc>
              </a:pPr>
              <a:r>
                <a:rPr lang="en-US" sz="3500">
                  <a:solidFill>
                    <a:srgbClr val="FFFFFF"/>
                  </a:solidFill>
                  <a:latin typeface="Bold Geometry"/>
                  <a:ea typeface="Bold Geometry"/>
                  <a:cs typeface="Bold Geometry"/>
                  <a:sym typeface="Bold Geometry"/>
                </a:rPr>
                <a:t>Hand Gesture</a:t>
              </a:r>
              <a:endParaRPr lang="en-US" sz="3500">
                <a:solidFill>
                  <a:srgbClr val="FFFFFF"/>
                </a:solidFill>
                <a:latin typeface="Bold Geometry"/>
                <a:ea typeface="Bold Geometry"/>
                <a:cs typeface="Bold Geometry"/>
                <a:sym typeface="Bold Geometry"/>
              </a:endParaRPr>
            </a:p>
          </p:txBody>
        </p:sp>
      </p:grpSp>
      <p:grpSp>
        <p:nvGrpSpPr>
          <p:cNvPr id="9" name="Group 9"/>
          <p:cNvGrpSpPr/>
          <p:nvPr/>
        </p:nvGrpSpPr>
        <p:grpSpPr>
          <a:xfrm rot="0">
            <a:off x="4760952" y="3881005"/>
            <a:ext cx="3190009" cy="2067791"/>
            <a:chOff x="0" y="0"/>
            <a:chExt cx="840167" cy="544603"/>
          </a:xfrm>
        </p:grpSpPr>
        <p:sp>
          <p:nvSpPr>
            <p:cNvPr id="10" name="Freeform 10"/>
            <p:cNvSpPr/>
            <p:nvPr/>
          </p:nvSpPr>
          <p:spPr>
            <a:xfrm>
              <a:off x="0" y="0"/>
              <a:ext cx="840167" cy="544603"/>
            </a:xfrm>
            <a:custGeom>
              <a:avLst/>
              <a:gdLst/>
              <a:ahLst/>
              <a:cxnLst/>
              <a:rect l="l" t="t" r="r" b="b"/>
              <a:pathLst>
                <a:path w="840167" h="544603">
                  <a:moveTo>
                    <a:pt x="123773" y="0"/>
                  </a:moveTo>
                  <a:lnTo>
                    <a:pt x="716394" y="0"/>
                  </a:lnTo>
                  <a:cubicBezTo>
                    <a:pt x="749220" y="0"/>
                    <a:pt x="780703" y="13040"/>
                    <a:pt x="803915" y="36252"/>
                  </a:cubicBezTo>
                  <a:cubicBezTo>
                    <a:pt x="827127" y="59464"/>
                    <a:pt x="840167" y="90947"/>
                    <a:pt x="840167" y="123773"/>
                  </a:cubicBezTo>
                  <a:lnTo>
                    <a:pt x="840167" y="420830"/>
                  </a:lnTo>
                  <a:cubicBezTo>
                    <a:pt x="840167" y="489188"/>
                    <a:pt x="784752" y="544603"/>
                    <a:pt x="716394" y="544603"/>
                  </a:cubicBezTo>
                  <a:lnTo>
                    <a:pt x="123773" y="544603"/>
                  </a:lnTo>
                  <a:cubicBezTo>
                    <a:pt x="90947" y="544603"/>
                    <a:pt x="59464" y="531563"/>
                    <a:pt x="36252" y="508351"/>
                  </a:cubicBezTo>
                  <a:cubicBezTo>
                    <a:pt x="13040" y="485139"/>
                    <a:pt x="0" y="453657"/>
                    <a:pt x="0" y="420830"/>
                  </a:cubicBezTo>
                  <a:lnTo>
                    <a:pt x="0" y="123773"/>
                  </a:lnTo>
                  <a:cubicBezTo>
                    <a:pt x="0" y="55415"/>
                    <a:pt x="55415" y="0"/>
                    <a:pt x="123773" y="0"/>
                  </a:cubicBezTo>
                  <a:close/>
                </a:path>
              </a:pathLst>
            </a:custGeom>
            <a:solidFill>
              <a:srgbClr val="244389"/>
            </a:solidFill>
          </p:spPr>
        </p:sp>
        <p:sp>
          <p:nvSpPr>
            <p:cNvPr id="11" name="TextBox 11"/>
            <p:cNvSpPr txBox="1"/>
            <p:nvPr/>
          </p:nvSpPr>
          <p:spPr>
            <a:xfrm>
              <a:off x="0" y="-142875"/>
              <a:ext cx="840167" cy="687478"/>
            </a:xfrm>
            <a:prstGeom prst="rect">
              <a:avLst/>
            </a:prstGeom>
          </p:spPr>
          <p:txBody>
            <a:bodyPr lIns="50800" tIns="50800" rIns="50800" bIns="50800" rtlCol="0" anchor="ctr"/>
            <a:lstStyle/>
            <a:p>
              <a:pPr algn="ctr">
                <a:lnSpc>
                  <a:spcPts val="5180"/>
                </a:lnSpc>
              </a:pPr>
              <a:r>
                <a:rPr lang="en-US" sz="3700">
                  <a:solidFill>
                    <a:srgbClr val="FFFFFF"/>
                  </a:solidFill>
                  <a:latin typeface="Bold Geometry"/>
                  <a:ea typeface="Bold Geometry"/>
                  <a:cs typeface="Bold Geometry"/>
                  <a:sym typeface="Bold Geometry"/>
                </a:rPr>
                <a:t>Flex Sensor</a:t>
              </a:r>
              <a:endParaRPr lang="en-US" sz="3700">
                <a:solidFill>
                  <a:srgbClr val="FFFFFF"/>
                </a:solidFill>
                <a:latin typeface="Bold Geometry"/>
                <a:ea typeface="Bold Geometry"/>
                <a:cs typeface="Bold Geometry"/>
                <a:sym typeface="Bold Geometry"/>
              </a:endParaRPr>
            </a:p>
          </p:txBody>
        </p:sp>
      </p:grpSp>
      <p:grpSp>
        <p:nvGrpSpPr>
          <p:cNvPr id="12" name="Group 12"/>
          <p:cNvGrpSpPr/>
          <p:nvPr/>
        </p:nvGrpSpPr>
        <p:grpSpPr>
          <a:xfrm rot="0">
            <a:off x="8571062" y="6426777"/>
            <a:ext cx="3086100" cy="2005445"/>
            <a:chOff x="0" y="0"/>
            <a:chExt cx="812800" cy="528183"/>
          </a:xfrm>
        </p:grpSpPr>
        <p:sp>
          <p:nvSpPr>
            <p:cNvPr id="13" name="Freeform 13"/>
            <p:cNvSpPr/>
            <p:nvPr/>
          </p:nvSpPr>
          <p:spPr>
            <a:xfrm>
              <a:off x="0" y="0"/>
              <a:ext cx="812800" cy="528183"/>
            </a:xfrm>
            <a:custGeom>
              <a:avLst/>
              <a:gdLst/>
              <a:ahLst/>
              <a:cxnLst/>
              <a:rect l="l" t="t" r="r" b="b"/>
              <a:pathLst>
                <a:path w="812800" h="528183">
                  <a:moveTo>
                    <a:pt x="127941" y="0"/>
                  </a:moveTo>
                  <a:lnTo>
                    <a:pt x="684859" y="0"/>
                  </a:lnTo>
                  <a:cubicBezTo>
                    <a:pt x="718791" y="0"/>
                    <a:pt x="751333" y="13479"/>
                    <a:pt x="775327" y="37473"/>
                  </a:cubicBezTo>
                  <a:cubicBezTo>
                    <a:pt x="799321" y="61467"/>
                    <a:pt x="812800" y="94009"/>
                    <a:pt x="812800" y="127941"/>
                  </a:cubicBezTo>
                  <a:lnTo>
                    <a:pt x="812800" y="400242"/>
                  </a:lnTo>
                  <a:cubicBezTo>
                    <a:pt x="812800" y="434174"/>
                    <a:pt x="799321" y="466717"/>
                    <a:pt x="775327" y="490710"/>
                  </a:cubicBezTo>
                  <a:cubicBezTo>
                    <a:pt x="751333" y="514704"/>
                    <a:pt x="718791" y="528183"/>
                    <a:pt x="684859" y="528183"/>
                  </a:cubicBezTo>
                  <a:lnTo>
                    <a:pt x="127941" y="528183"/>
                  </a:lnTo>
                  <a:cubicBezTo>
                    <a:pt x="94009" y="528183"/>
                    <a:pt x="61467" y="514704"/>
                    <a:pt x="37473" y="490710"/>
                  </a:cubicBezTo>
                  <a:cubicBezTo>
                    <a:pt x="13479" y="466717"/>
                    <a:pt x="0" y="434174"/>
                    <a:pt x="0" y="400242"/>
                  </a:cubicBezTo>
                  <a:lnTo>
                    <a:pt x="0" y="127941"/>
                  </a:lnTo>
                  <a:cubicBezTo>
                    <a:pt x="0" y="94009"/>
                    <a:pt x="13479" y="61467"/>
                    <a:pt x="37473" y="37473"/>
                  </a:cubicBezTo>
                  <a:cubicBezTo>
                    <a:pt x="61467" y="13479"/>
                    <a:pt x="94009" y="0"/>
                    <a:pt x="127941" y="0"/>
                  </a:cubicBezTo>
                  <a:close/>
                </a:path>
              </a:pathLst>
            </a:custGeom>
            <a:solidFill>
              <a:srgbClr val="244389"/>
            </a:solidFill>
          </p:spPr>
        </p:sp>
        <p:sp>
          <p:nvSpPr>
            <p:cNvPr id="14" name="TextBox 14"/>
            <p:cNvSpPr txBox="1"/>
            <p:nvPr/>
          </p:nvSpPr>
          <p:spPr>
            <a:xfrm>
              <a:off x="0" y="-161925"/>
              <a:ext cx="812800" cy="690108"/>
            </a:xfrm>
            <a:prstGeom prst="rect">
              <a:avLst/>
            </a:prstGeom>
          </p:spPr>
          <p:txBody>
            <a:bodyPr lIns="50800" tIns="50800" rIns="50800" bIns="50800" rtlCol="0" anchor="ctr"/>
            <a:lstStyle/>
            <a:p>
              <a:pPr algn="ctr">
                <a:lnSpc>
                  <a:spcPts val="5740"/>
                </a:lnSpc>
              </a:pPr>
              <a:r>
                <a:rPr lang="en-US" sz="4100">
                  <a:solidFill>
                    <a:srgbClr val="FFFFFF"/>
                  </a:solidFill>
                  <a:latin typeface="Bold Geometry"/>
                  <a:ea typeface="Bold Geometry"/>
                  <a:cs typeface="Bold Geometry"/>
                  <a:sym typeface="Bold Geometry"/>
                </a:rPr>
                <a:t>Arduino</a:t>
              </a:r>
              <a:endParaRPr lang="en-US" sz="4100">
                <a:solidFill>
                  <a:srgbClr val="FFFFFF"/>
                </a:solidFill>
                <a:latin typeface="Bold Geometry"/>
                <a:ea typeface="Bold Geometry"/>
                <a:cs typeface="Bold Geometry"/>
                <a:sym typeface="Bold Geometry"/>
              </a:endParaRPr>
            </a:p>
          </p:txBody>
        </p:sp>
      </p:grpSp>
      <p:grpSp>
        <p:nvGrpSpPr>
          <p:cNvPr id="15" name="Group 15"/>
          <p:cNvGrpSpPr/>
          <p:nvPr/>
        </p:nvGrpSpPr>
        <p:grpSpPr>
          <a:xfrm rot="0">
            <a:off x="12534543" y="8307532"/>
            <a:ext cx="3086100" cy="1901536"/>
            <a:chOff x="0" y="0"/>
            <a:chExt cx="812800" cy="500816"/>
          </a:xfrm>
        </p:grpSpPr>
        <p:sp>
          <p:nvSpPr>
            <p:cNvPr id="16" name="Freeform 16"/>
            <p:cNvSpPr/>
            <p:nvPr/>
          </p:nvSpPr>
          <p:spPr>
            <a:xfrm>
              <a:off x="0" y="0"/>
              <a:ext cx="812800" cy="500816"/>
            </a:xfrm>
            <a:custGeom>
              <a:avLst/>
              <a:gdLst/>
              <a:ahLst/>
              <a:cxnLst/>
              <a:rect l="l" t="t" r="r" b="b"/>
              <a:pathLst>
                <a:path w="812800" h="500816">
                  <a:moveTo>
                    <a:pt x="127941" y="0"/>
                  </a:moveTo>
                  <a:lnTo>
                    <a:pt x="684859" y="0"/>
                  </a:lnTo>
                  <a:cubicBezTo>
                    <a:pt x="718791" y="0"/>
                    <a:pt x="751333" y="13479"/>
                    <a:pt x="775327" y="37473"/>
                  </a:cubicBezTo>
                  <a:cubicBezTo>
                    <a:pt x="799321" y="61467"/>
                    <a:pt x="812800" y="94009"/>
                    <a:pt x="812800" y="127941"/>
                  </a:cubicBezTo>
                  <a:lnTo>
                    <a:pt x="812800" y="372875"/>
                  </a:lnTo>
                  <a:cubicBezTo>
                    <a:pt x="812800" y="406807"/>
                    <a:pt x="799321" y="439350"/>
                    <a:pt x="775327" y="463343"/>
                  </a:cubicBezTo>
                  <a:cubicBezTo>
                    <a:pt x="751333" y="487337"/>
                    <a:pt x="718791" y="500816"/>
                    <a:pt x="684859" y="500816"/>
                  </a:cubicBezTo>
                  <a:lnTo>
                    <a:pt x="127941" y="500816"/>
                  </a:lnTo>
                  <a:cubicBezTo>
                    <a:pt x="94009" y="500816"/>
                    <a:pt x="61467" y="487337"/>
                    <a:pt x="37473" y="463343"/>
                  </a:cubicBezTo>
                  <a:cubicBezTo>
                    <a:pt x="13479" y="439350"/>
                    <a:pt x="0" y="406807"/>
                    <a:pt x="0" y="372875"/>
                  </a:cubicBezTo>
                  <a:lnTo>
                    <a:pt x="0" y="127941"/>
                  </a:lnTo>
                  <a:cubicBezTo>
                    <a:pt x="0" y="94009"/>
                    <a:pt x="13479" y="61467"/>
                    <a:pt x="37473" y="37473"/>
                  </a:cubicBezTo>
                  <a:cubicBezTo>
                    <a:pt x="61467" y="13479"/>
                    <a:pt x="94009" y="0"/>
                    <a:pt x="127941" y="0"/>
                  </a:cubicBezTo>
                  <a:close/>
                </a:path>
              </a:pathLst>
            </a:custGeom>
            <a:solidFill>
              <a:srgbClr val="244389"/>
            </a:solidFill>
          </p:spPr>
        </p:sp>
        <p:sp>
          <p:nvSpPr>
            <p:cNvPr id="17" name="TextBox 17"/>
            <p:cNvSpPr txBox="1"/>
            <p:nvPr/>
          </p:nvSpPr>
          <p:spPr>
            <a:xfrm>
              <a:off x="0" y="-171450"/>
              <a:ext cx="812800" cy="672266"/>
            </a:xfrm>
            <a:prstGeom prst="rect">
              <a:avLst/>
            </a:prstGeom>
          </p:spPr>
          <p:txBody>
            <a:bodyPr lIns="50800" tIns="50800" rIns="50800" bIns="50800" rtlCol="0" anchor="ctr"/>
            <a:lstStyle/>
            <a:p>
              <a:pPr algn="ctr">
                <a:lnSpc>
                  <a:spcPts val="6020"/>
                </a:lnSpc>
              </a:pPr>
              <a:r>
                <a:rPr lang="en-US" sz="4300">
                  <a:solidFill>
                    <a:srgbClr val="FFFFFF"/>
                  </a:solidFill>
                  <a:latin typeface="Bold Geometry"/>
                  <a:ea typeface="Bold Geometry"/>
                  <a:cs typeface="Bold Geometry"/>
                  <a:sym typeface="Bold Geometry"/>
                </a:rPr>
                <a:t>LCD</a:t>
              </a:r>
              <a:endParaRPr lang="en-US" sz="4300">
                <a:solidFill>
                  <a:srgbClr val="FFFFFF"/>
                </a:solidFill>
                <a:latin typeface="Bold Geometry"/>
                <a:ea typeface="Bold Geometry"/>
                <a:cs typeface="Bold Geometry"/>
                <a:sym typeface="Bold Geometry"/>
              </a:endParaRPr>
            </a:p>
          </p:txBody>
        </p:sp>
      </p:grpSp>
      <p:sp>
        <p:nvSpPr>
          <p:cNvPr id="18" name="Freeform 18"/>
          <p:cNvSpPr/>
          <p:nvPr/>
        </p:nvSpPr>
        <p:spPr>
          <a:xfrm rot="9194837" flipH="1">
            <a:off x="4201893" y="2032066"/>
            <a:ext cx="2039977" cy="2202404"/>
          </a:xfrm>
          <a:custGeom>
            <a:avLst/>
            <a:gdLst/>
            <a:ahLst/>
            <a:cxnLst/>
            <a:rect l="l" t="t" r="r" b="b"/>
            <a:pathLst>
              <a:path w="2039977" h="2202404">
                <a:moveTo>
                  <a:pt x="2039977" y="0"/>
                </a:moveTo>
                <a:lnTo>
                  <a:pt x="0" y="0"/>
                </a:lnTo>
                <a:lnTo>
                  <a:pt x="0" y="2202405"/>
                </a:lnTo>
                <a:lnTo>
                  <a:pt x="2039977" y="2202405"/>
                </a:lnTo>
                <a:lnTo>
                  <a:pt x="203997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1028700" y="419734"/>
            <a:ext cx="4428443" cy="1008382"/>
          </a:xfrm>
          <a:prstGeom prst="rect">
            <a:avLst/>
          </a:prstGeom>
        </p:spPr>
        <p:txBody>
          <a:bodyPr lIns="0" tIns="0" rIns="0" bIns="0" rtlCol="0" anchor="t">
            <a:spAutoFit/>
          </a:bodyPr>
          <a:lstStyle/>
          <a:p>
            <a:pPr algn="l">
              <a:lnSpc>
                <a:spcPts val="7420"/>
              </a:lnSpc>
              <a:spcBef>
                <a:spcPct val="0"/>
              </a:spcBef>
            </a:pPr>
            <a:r>
              <a:rPr lang="en-US" sz="5300">
                <a:solidFill>
                  <a:srgbClr val="FFFFFF"/>
                </a:solidFill>
                <a:latin typeface="Balloon Extra Bold" panose="00000900000000000000"/>
                <a:ea typeface="Balloon Extra Bold" panose="00000900000000000000"/>
                <a:cs typeface="Balloon Extra Bold" panose="00000900000000000000"/>
                <a:sym typeface="Balloon Extra Bold" panose="00000900000000000000"/>
              </a:rPr>
              <a:t>Block Diagram</a:t>
            </a:r>
            <a:endParaRPr lang="en-US" sz="5300">
              <a:solidFill>
                <a:srgbClr val="FFFFFF"/>
              </a:solidFill>
              <a:latin typeface="Balloon Extra Bold" panose="00000900000000000000"/>
              <a:ea typeface="Balloon Extra Bold" panose="00000900000000000000"/>
              <a:cs typeface="Balloon Extra Bold" panose="00000900000000000000"/>
              <a:sym typeface="Balloon Extra Bold" panose="00000900000000000000"/>
            </a:endParaRPr>
          </a:p>
        </p:txBody>
      </p:sp>
      <p:sp>
        <p:nvSpPr>
          <p:cNvPr id="20" name="Freeform 20"/>
          <p:cNvSpPr/>
          <p:nvPr/>
        </p:nvSpPr>
        <p:spPr>
          <a:xfrm rot="5514801">
            <a:off x="6723125" y="6041584"/>
            <a:ext cx="1685652" cy="1819868"/>
          </a:xfrm>
          <a:custGeom>
            <a:avLst/>
            <a:gdLst/>
            <a:ahLst/>
            <a:cxnLst/>
            <a:rect l="l" t="t" r="r" b="b"/>
            <a:pathLst>
              <a:path w="1685652" h="1819868">
                <a:moveTo>
                  <a:pt x="0" y="0"/>
                </a:moveTo>
                <a:lnTo>
                  <a:pt x="1685652" y="0"/>
                </a:lnTo>
                <a:lnTo>
                  <a:pt x="1685652" y="1819868"/>
                </a:lnTo>
                <a:lnTo>
                  <a:pt x="0" y="18198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rot="9026281" flipH="1">
            <a:off x="12105105" y="6657904"/>
            <a:ext cx="1894644" cy="2045500"/>
          </a:xfrm>
          <a:custGeom>
            <a:avLst/>
            <a:gdLst/>
            <a:ahLst/>
            <a:cxnLst/>
            <a:rect l="l" t="t" r="r" b="b"/>
            <a:pathLst>
              <a:path w="1894644" h="2045500">
                <a:moveTo>
                  <a:pt x="1894644" y="0"/>
                </a:moveTo>
                <a:lnTo>
                  <a:pt x="0" y="0"/>
                </a:lnTo>
                <a:lnTo>
                  <a:pt x="0" y="2045500"/>
                </a:lnTo>
                <a:lnTo>
                  <a:pt x="1894644" y="2045500"/>
                </a:lnTo>
                <a:lnTo>
                  <a:pt x="1894644"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2" name="Group 22"/>
          <p:cNvGrpSpPr/>
          <p:nvPr/>
        </p:nvGrpSpPr>
        <p:grpSpPr>
          <a:xfrm rot="0">
            <a:off x="11958388" y="3541838"/>
            <a:ext cx="3190009" cy="2067791"/>
            <a:chOff x="0" y="0"/>
            <a:chExt cx="840167" cy="544603"/>
          </a:xfrm>
        </p:grpSpPr>
        <p:sp>
          <p:nvSpPr>
            <p:cNvPr id="23" name="Freeform 23"/>
            <p:cNvSpPr/>
            <p:nvPr/>
          </p:nvSpPr>
          <p:spPr>
            <a:xfrm>
              <a:off x="0" y="0"/>
              <a:ext cx="840167" cy="544603"/>
            </a:xfrm>
            <a:custGeom>
              <a:avLst/>
              <a:gdLst/>
              <a:ahLst/>
              <a:cxnLst/>
              <a:rect l="l" t="t" r="r" b="b"/>
              <a:pathLst>
                <a:path w="840167" h="544603">
                  <a:moveTo>
                    <a:pt x="123773" y="0"/>
                  </a:moveTo>
                  <a:lnTo>
                    <a:pt x="716394" y="0"/>
                  </a:lnTo>
                  <a:cubicBezTo>
                    <a:pt x="749220" y="0"/>
                    <a:pt x="780703" y="13040"/>
                    <a:pt x="803915" y="36252"/>
                  </a:cubicBezTo>
                  <a:cubicBezTo>
                    <a:pt x="827127" y="59464"/>
                    <a:pt x="840167" y="90947"/>
                    <a:pt x="840167" y="123773"/>
                  </a:cubicBezTo>
                  <a:lnTo>
                    <a:pt x="840167" y="420830"/>
                  </a:lnTo>
                  <a:cubicBezTo>
                    <a:pt x="840167" y="489188"/>
                    <a:pt x="784752" y="544603"/>
                    <a:pt x="716394" y="544603"/>
                  </a:cubicBezTo>
                  <a:lnTo>
                    <a:pt x="123773" y="544603"/>
                  </a:lnTo>
                  <a:cubicBezTo>
                    <a:pt x="90947" y="544603"/>
                    <a:pt x="59464" y="531563"/>
                    <a:pt x="36252" y="508351"/>
                  </a:cubicBezTo>
                  <a:cubicBezTo>
                    <a:pt x="13040" y="485139"/>
                    <a:pt x="0" y="453657"/>
                    <a:pt x="0" y="420830"/>
                  </a:cubicBezTo>
                  <a:lnTo>
                    <a:pt x="0" y="123773"/>
                  </a:lnTo>
                  <a:cubicBezTo>
                    <a:pt x="0" y="55415"/>
                    <a:pt x="55415" y="0"/>
                    <a:pt x="123773" y="0"/>
                  </a:cubicBezTo>
                  <a:close/>
                </a:path>
              </a:pathLst>
            </a:custGeom>
            <a:solidFill>
              <a:srgbClr val="244389"/>
            </a:solidFill>
          </p:spPr>
        </p:sp>
        <p:sp>
          <p:nvSpPr>
            <p:cNvPr id="24" name="TextBox 24"/>
            <p:cNvSpPr txBox="1"/>
            <p:nvPr/>
          </p:nvSpPr>
          <p:spPr>
            <a:xfrm>
              <a:off x="0" y="-142875"/>
              <a:ext cx="840167" cy="687478"/>
            </a:xfrm>
            <a:prstGeom prst="rect">
              <a:avLst/>
            </a:prstGeom>
          </p:spPr>
          <p:txBody>
            <a:bodyPr lIns="50800" tIns="50800" rIns="50800" bIns="50800" rtlCol="0" anchor="ctr"/>
            <a:lstStyle/>
            <a:p>
              <a:pPr algn="ctr">
                <a:lnSpc>
                  <a:spcPts val="5180"/>
                </a:lnSpc>
              </a:pPr>
              <a:r>
                <a:rPr lang="en-US" sz="3700">
                  <a:solidFill>
                    <a:srgbClr val="FFFFFF"/>
                  </a:solidFill>
                  <a:latin typeface="Bold Geometry"/>
                  <a:ea typeface="Bold Geometry"/>
                  <a:cs typeface="Bold Geometry"/>
                  <a:sym typeface="Bold Geometry"/>
                </a:rPr>
                <a:t>Bluetooth Module</a:t>
              </a:r>
              <a:endParaRPr lang="en-US" sz="3700">
                <a:solidFill>
                  <a:srgbClr val="FFFFFF"/>
                </a:solidFill>
                <a:latin typeface="Bold Geometry"/>
                <a:ea typeface="Bold Geometry"/>
                <a:cs typeface="Bold Geometry"/>
                <a:sym typeface="Bold Geometry"/>
              </a:endParaRPr>
            </a:p>
          </p:txBody>
        </p:sp>
      </p:grpSp>
      <p:grpSp>
        <p:nvGrpSpPr>
          <p:cNvPr id="25" name="Group 25"/>
          <p:cNvGrpSpPr/>
          <p:nvPr/>
        </p:nvGrpSpPr>
        <p:grpSpPr>
          <a:xfrm rot="0">
            <a:off x="11958388" y="394220"/>
            <a:ext cx="3190009" cy="2067791"/>
            <a:chOff x="0" y="0"/>
            <a:chExt cx="840167" cy="544603"/>
          </a:xfrm>
        </p:grpSpPr>
        <p:sp>
          <p:nvSpPr>
            <p:cNvPr id="26" name="Freeform 26"/>
            <p:cNvSpPr/>
            <p:nvPr/>
          </p:nvSpPr>
          <p:spPr>
            <a:xfrm>
              <a:off x="0" y="0"/>
              <a:ext cx="840167" cy="544603"/>
            </a:xfrm>
            <a:custGeom>
              <a:avLst/>
              <a:gdLst/>
              <a:ahLst/>
              <a:cxnLst/>
              <a:rect l="l" t="t" r="r" b="b"/>
              <a:pathLst>
                <a:path w="840167" h="544603">
                  <a:moveTo>
                    <a:pt x="123773" y="0"/>
                  </a:moveTo>
                  <a:lnTo>
                    <a:pt x="716394" y="0"/>
                  </a:lnTo>
                  <a:cubicBezTo>
                    <a:pt x="749220" y="0"/>
                    <a:pt x="780703" y="13040"/>
                    <a:pt x="803915" y="36252"/>
                  </a:cubicBezTo>
                  <a:cubicBezTo>
                    <a:pt x="827127" y="59464"/>
                    <a:pt x="840167" y="90947"/>
                    <a:pt x="840167" y="123773"/>
                  </a:cubicBezTo>
                  <a:lnTo>
                    <a:pt x="840167" y="420830"/>
                  </a:lnTo>
                  <a:cubicBezTo>
                    <a:pt x="840167" y="489188"/>
                    <a:pt x="784752" y="544603"/>
                    <a:pt x="716394" y="544603"/>
                  </a:cubicBezTo>
                  <a:lnTo>
                    <a:pt x="123773" y="544603"/>
                  </a:lnTo>
                  <a:cubicBezTo>
                    <a:pt x="90947" y="544603"/>
                    <a:pt x="59464" y="531563"/>
                    <a:pt x="36252" y="508351"/>
                  </a:cubicBezTo>
                  <a:cubicBezTo>
                    <a:pt x="13040" y="485139"/>
                    <a:pt x="0" y="453657"/>
                    <a:pt x="0" y="420830"/>
                  </a:cubicBezTo>
                  <a:lnTo>
                    <a:pt x="0" y="123773"/>
                  </a:lnTo>
                  <a:cubicBezTo>
                    <a:pt x="0" y="55415"/>
                    <a:pt x="55415" y="0"/>
                    <a:pt x="123773" y="0"/>
                  </a:cubicBezTo>
                  <a:close/>
                </a:path>
              </a:pathLst>
            </a:custGeom>
            <a:solidFill>
              <a:srgbClr val="244389"/>
            </a:solidFill>
          </p:spPr>
        </p:sp>
        <p:sp>
          <p:nvSpPr>
            <p:cNvPr id="27" name="TextBox 27"/>
            <p:cNvSpPr txBox="1"/>
            <p:nvPr/>
          </p:nvSpPr>
          <p:spPr>
            <a:xfrm>
              <a:off x="0" y="-142875"/>
              <a:ext cx="840167" cy="687478"/>
            </a:xfrm>
            <a:prstGeom prst="rect">
              <a:avLst/>
            </a:prstGeom>
          </p:spPr>
          <p:txBody>
            <a:bodyPr lIns="50800" tIns="50800" rIns="50800" bIns="50800" rtlCol="0" anchor="ctr"/>
            <a:lstStyle/>
            <a:p>
              <a:pPr algn="ctr">
                <a:lnSpc>
                  <a:spcPts val="5180"/>
                </a:lnSpc>
              </a:pPr>
              <a:r>
                <a:rPr lang="en-US" sz="3700">
                  <a:solidFill>
                    <a:srgbClr val="FFFFFF"/>
                  </a:solidFill>
                  <a:latin typeface="Bold Geometry"/>
                  <a:ea typeface="Bold Geometry"/>
                  <a:cs typeface="Bold Geometry"/>
                  <a:sym typeface="Bold Geometry"/>
                </a:rPr>
                <a:t>Mobile</a:t>
              </a:r>
              <a:endParaRPr lang="en-US" sz="3700">
                <a:solidFill>
                  <a:srgbClr val="FFFFFF"/>
                </a:solidFill>
                <a:latin typeface="Bold Geometry"/>
                <a:ea typeface="Bold Geometry"/>
                <a:cs typeface="Bold Geometry"/>
                <a:sym typeface="Bold Geometry"/>
              </a:endParaRPr>
            </a:p>
          </p:txBody>
        </p:sp>
      </p:grpSp>
      <p:sp>
        <p:nvSpPr>
          <p:cNvPr id="28" name="Freeform 28"/>
          <p:cNvSpPr/>
          <p:nvPr/>
        </p:nvSpPr>
        <p:spPr>
          <a:xfrm rot="5145959" flipH="1">
            <a:off x="9764897" y="4123959"/>
            <a:ext cx="2039977" cy="2202404"/>
          </a:xfrm>
          <a:custGeom>
            <a:avLst/>
            <a:gdLst/>
            <a:ahLst/>
            <a:cxnLst/>
            <a:rect l="l" t="t" r="r" b="b"/>
            <a:pathLst>
              <a:path w="2039977" h="2202404">
                <a:moveTo>
                  <a:pt x="2039977" y="0"/>
                </a:moveTo>
                <a:lnTo>
                  <a:pt x="0" y="0"/>
                </a:lnTo>
                <a:lnTo>
                  <a:pt x="0" y="2202404"/>
                </a:lnTo>
                <a:lnTo>
                  <a:pt x="2039977" y="2202404"/>
                </a:lnTo>
                <a:lnTo>
                  <a:pt x="203997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rot="-2413516">
            <a:off x="14373560" y="1629084"/>
            <a:ext cx="1991128" cy="2149666"/>
          </a:xfrm>
          <a:custGeom>
            <a:avLst/>
            <a:gdLst/>
            <a:ahLst/>
            <a:cxnLst/>
            <a:rect l="l" t="t" r="r" b="b"/>
            <a:pathLst>
              <a:path w="1991128" h="2149666">
                <a:moveTo>
                  <a:pt x="0" y="0"/>
                </a:moveTo>
                <a:lnTo>
                  <a:pt x="1991128" y="0"/>
                </a:lnTo>
                <a:lnTo>
                  <a:pt x="1991128" y="2149666"/>
                </a:lnTo>
                <a:lnTo>
                  <a:pt x="0" y="21496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H="1" flipV="1">
            <a:off x="738188" y="679841"/>
            <a:ext cx="0" cy="9607159"/>
          </a:xfrm>
          <a:prstGeom prst="line">
            <a:avLst/>
          </a:prstGeom>
          <a:ln w="9525" cap="flat">
            <a:solidFill>
              <a:srgbClr val="FFFFFF">
                <a:alpha val="56863"/>
              </a:srgbClr>
            </a:solidFill>
            <a:prstDash val="solid"/>
            <a:headEnd type="none" w="sm" len="sm"/>
            <a:tailEnd type="none" w="sm" len="sm"/>
          </a:ln>
        </p:spPr>
      </p:sp>
      <p:sp>
        <p:nvSpPr>
          <p:cNvPr id="3" name="Freeform 3"/>
          <p:cNvSpPr/>
          <p:nvPr/>
        </p:nvSpPr>
        <p:spPr>
          <a:xfrm rot="325032">
            <a:off x="-6818419" y="5848069"/>
            <a:ext cx="15462153" cy="11329541"/>
          </a:xfrm>
          <a:custGeom>
            <a:avLst/>
            <a:gdLst/>
            <a:ahLst/>
            <a:cxnLst/>
            <a:rect l="l" t="t" r="r" b="b"/>
            <a:pathLst>
              <a:path w="15462153" h="11329541">
                <a:moveTo>
                  <a:pt x="0" y="0"/>
                </a:moveTo>
                <a:lnTo>
                  <a:pt x="15462153" y="0"/>
                </a:lnTo>
                <a:lnTo>
                  <a:pt x="15462153" y="11329541"/>
                </a:lnTo>
                <a:lnTo>
                  <a:pt x="0" y="11329541"/>
                </a:lnTo>
                <a:lnTo>
                  <a:pt x="0" y="0"/>
                </a:lnTo>
                <a:close/>
              </a:path>
            </a:pathLst>
          </a:custGeom>
          <a:blipFill>
            <a:blip r:embed="rId1">
              <a:alphaModFix amt="88000"/>
              <a:extLst>
                <a:ext uri="{96DAC541-7B7A-43D3-8B79-37D633B846F1}">
                  <asvg:svgBlip xmlns:asvg="http://schemas.microsoft.com/office/drawing/2016/SVG/main" r:embed="rId2"/>
                </a:ext>
              </a:extLst>
            </a:blip>
            <a:stretch>
              <a:fillRect/>
            </a:stretch>
          </a:blipFill>
          <a:ln w="9525" cap="sq">
            <a:solidFill>
              <a:srgbClr val="000000">
                <a:alpha val="87843"/>
              </a:srgbClr>
            </a:solidFill>
            <a:prstDash val="solid"/>
            <a:miter/>
          </a:ln>
        </p:spPr>
      </p:sp>
      <p:sp>
        <p:nvSpPr>
          <p:cNvPr id="4" name="Freeform 4"/>
          <p:cNvSpPr/>
          <p:nvPr/>
        </p:nvSpPr>
        <p:spPr>
          <a:xfrm rot="10049570">
            <a:off x="8878776" y="-4809475"/>
            <a:ext cx="16902006" cy="12384561"/>
          </a:xfrm>
          <a:custGeom>
            <a:avLst/>
            <a:gdLst/>
            <a:ahLst/>
            <a:cxnLst/>
            <a:rect l="l" t="t" r="r" b="b"/>
            <a:pathLst>
              <a:path w="16902006" h="12384561">
                <a:moveTo>
                  <a:pt x="0" y="0"/>
                </a:moveTo>
                <a:lnTo>
                  <a:pt x="16902006" y="0"/>
                </a:lnTo>
                <a:lnTo>
                  <a:pt x="16902006" y="12384561"/>
                </a:lnTo>
                <a:lnTo>
                  <a:pt x="0" y="12384561"/>
                </a:lnTo>
                <a:lnTo>
                  <a:pt x="0" y="0"/>
                </a:lnTo>
                <a:close/>
              </a:path>
            </a:pathLst>
          </a:custGeom>
          <a:blipFill>
            <a:blip r:embed="rId1">
              <a:alphaModFix amt="88000"/>
              <a:extLst>
                <a:ext uri="{96DAC541-7B7A-43D3-8B79-37D633B846F1}">
                  <asvg:svgBlip xmlns:asvg="http://schemas.microsoft.com/office/drawing/2016/SVG/main" r:embed="rId2"/>
                </a:ext>
              </a:extLst>
            </a:blip>
            <a:stretch>
              <a:fillRect/>
            </a:stretch>
          </a:blipFill>
          <a:ln w="9525" cap="sq">
            <a:solidFill>
              <a:srgbClr val="000000">
                <a:alpha val="87843"/>
              </a:srgbClr>
            </a:solidFill>
            <a:prstDash val="solid"/>
            <a:miter/>
          </a:ln>
        </p:spPr>
      </p:sp>
      <p:sp>
        <p:nvSpPr>
          <p:cNvPr id="5" name="Freeform 5"/>
          <p:cNvSpPr/>
          <p:nvPr/>
        </p:nvSpPr>
        <p:spPr>
          <a:xfrm>
            <a:off x="3427379" y="2047277"/>
            <a:ext cx="10014384" cy="7964399"/>
          </a:xfrm>
          <a:custGeom>
            <a:avLst/>
            <a:gdLst/>
            <a:ahLst/>
            <a:cxnLst/>
            <a:rect l="l" t="t" r="r" b="b"/>
            <a:pathLst>
              <a:path w="10014384" h="7964399">
                <a:moveTo>
                  <a:pt x="0" y="0"/>
                </a:moveTo>
                <a:lnTo>
                  <a:pt x="10014384" y="0"/>
                </a:lnTo>
                <a:lnTo>
                  <a:pt x="10014384" y="7964399"/>
                </a:lnTo>
                <a:lnTo>
                  <a:pt x="0" y="7964399"/>
                </a:lnTo>
                <a:lnTo>
                  <a:pt x="0" y="0"/>
                </a:lnTo>
                <a:close/>
              </a:path>
            </a:pathLst>
          </a:custGeom>
          <a:blipFill>
            <a:blip r:embed="rId3"/>
            <a:stretch>
              <a:fillRect r="-537"/>
            </a:stretch>
          </a:blipFill>
        </p:spPr>
      </p:sp>
      <p:sp>
        <p:nvSpPr>
          <p:cNvPr id="6" name="TextBox 6"/>
          <p:cNvSpPr txBox="1"/>
          <p:nvPr/>
        </p:nvSpPr>
        <p:spPr>
          <a:xfrm>
            <a:off x="1261460" y="903352"/>
            <a:ext cx="5958347" cy="751844"/>
          </a:xfrm>
          <a:prstGeom prst="rect">
            <a:avLst/>
          </a:prstGeom>
        </p:spPr>
        <p:txBody>
          <a:bodyPr lIns="0" tIns="0" rIns="0" bIns="0" rtlCol="0" anchor="t">
            <a:spAutoFit/>
          </a:bodyPr>
          <a:lstStyle/>
          <a:p>
            <a:pPr algn="l">
              <a:lnSpc>
                <a:spcPts val="6080"/>
              </a:lnSpc>
            </a:pPr>
            <a:r>
              <a:rPr lang="en-US" sz="4750" b="1" spc="-94">
                <a:solidFill>
                  <a:srgbClr val="FFFFFF"/>
                </a:solidFill>
                <a:latin typeface="Garet 2 Bold"/>
                <a:ea typeface="Garet 2 Bold"/>
                <a:cs typeface="Garet 2 Bold"/>
                <a:sym typeface="Garet 2 Bold"/>
              </a:rPr>
              <a:t>Circuit Diagram</a:t>
            </a:r>
            <a:endParaRPr lang="en-US" sz="4750" b="1" spc="-94">
              <a:solidFill>
                <a:srgbClr val="FFFFFF"/>
              </a:solidFill>
              <a:latin typeface="Garet 2 Bold"/>
              <a:ea typeface="Garet 2 Bold"/>
              <a:cs typeface="Garet 2 Bold"/>
              <a:sym typeface="Garet 2 Bold"/>
            </a:endParaRPr>
          </a:p>
        </p:txBody>
      </p:sp>
      <p:sp>
        <p:nvSpPr>
          <p:cNvPr id="7" name="TextBox 7"/>
          <p:cNvSpPr txBox="1"/>
          <p:nvPr/>
        </p:nvSpPr>
        <p:spPr>
          <a:xfrm rot="5400000">
            <a:off x="-1125046" y="2108026"/>
            <a:ext cx="3080379" cy="224010"/>
          </a:xfrm>
          <a:prstGeom prst="rect">
            <a:avLst/>
          </a:prstGeom>
        </p:spPr>
        <p:txBody>
          <a:bodyPr lIns="0" tIns="0" rIns="0" bIns="0" rtlCol="0" anchor="t">
            <a:spAutoFit/>
          </a:bodyPr>
          <a:lstStyle/>
          <a:p>
            <a:pPr algn="l">
              <a:lnSpc>
                <a:spcPts val="1825"/>
              </a:lnSpc>
            </a:pPr>
            <a:r>
              <a:rPr lang="en-US" sz="1305" spc="372">
                <a:solidFill>
                  <a:srgbClr val="DCD8D8"/>
                </a:solidFill>
                <a:latin typeface="IBM Plex Sans" panose="020B0503050203000203"/>
                <a:ea typeface="IBM Plex Sans" panose="020B0503050203000203"/>
                <a:cs typeface="IBM Plex Sans" panose="020B0503050203000203"/>
                <a:sym typeface="IBM Plex Sans" panose="020B0503050203000203"/>
              </a:rPr>
              <a:t>SENSOR GLOVE</a:t>
            </a:r>
            <a:endParaRPr lang="en-US" sz="1305" spc="372">
              <a:solidFill>
                <a:srgbClr val="DCD8D8"/>
              </a:solidFill>
              <a:latin typeface="IBM Plex Sans" panose="020B0503050203000203"/>
              <a:ea typeface="IBM Plex Sans" panose="020B0503050203000203"/>
              <a:cs typeface="IBM Plex Sans" panose="020B0503050203000203"/>
              <a:sym typeface="IBM Plex Sans" panose="020B050305020300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a:stretch>
          </a:blipFill>
        </p:spPr>
      </p:sp>
      <p:sp>
        <p:nvSpPr>
          <p:cNvPr id="3" name="TextBox 3"/>
          <p:cNvSpPr txBox="1"/>
          <p:nvPr/>
        </p:nvSpPr>
        <p:spPr>
          <a:xfrm>
            <a:off x="460756" y="548911"/>
            <a:ext cx="6853718" cy="808327"/>
          </a:xfrm>
          <a:prstGeom prst="rect">
            <a:avLst/>
          </a:prstGeom>
        </p:spPr>
        <p:txBody>
          <a:bodyPr lIns="0" tIns="0" rIns="0" bIns="0" rtlCol="0" anchor="t">
            <a:spAutoFit/>
          </a:bodyPr>
          <a:lstStyle/>
          <a:p>
            <a:pPr marL="0" lvl="0" indent="0" algn="l">
              <a:lnSpc>
                <a:spcPts val="5475"/>
              </a:lnSpc>
              <a:spcBef>
                <a:spcPct val="0"/>
              </a:spcBef>
            </a:pPr>
            <a:r>
              <a:rPr lang="en-US" sz="7600">
                <a:solidFill>
                  <a:srgbClr val="01E9F8"/>
                </a:solidFill>
                <a:latin typeface="Computer Says No" panose="00000400000000000000"/>
                <a:ea typeface="Computer Says No" panose="00000400000000000000"/>
                <a:cs typeface="Computer Says No" panose="00000400000000000000"/>
                <a:sym typeface="Computer Says No" panose="00000400000000000000"/>
              </a:rPr>
              <a:t>PROGRAMMING CODE:</a:t>
            </a:r>
            <a:endParaRPr lang="en-US" sz="7600">
              <a:solidFill>
                <a:srgbClr val="01E9F8"/>
              </a:solidFill>
              <a:latin typeface="Computer Says No" panose="00000400000000000000"/>
              <a:ea typeface="Computer Says No" panose="00000400000000000000"/>
              <a:cs typeface="Computer Says No" panose="00000400000000000000"/>
              <a:sym typeface="Computer Says No" panose="00000400000000000000"/>
            </a:endParaRPr>
          </a:p>
        </p:txBody>
      </p:sp>
      <p:sp>
        <p:nvSpPr>
          <p:cNvPr id="4" name="Freeform 4"/>
          <p:cNvSpPr/>
          <p:nvPr/>
        </p:nvSpPr>
        <p:spPr>
          <a:xfrm rot="-480106">
            <a:off x="9815529" y="65852"/>
            <a:ext cx="7250950" cy="10155297"/>
          </a:xfrm>
          <a:custGeom>
            <a:avLst/>
            <a:gdLst/>
            <a:ahLst/>
            <a:cxnLst/>
            <a:rect l="l" t="t" r="r" b="b"/>
            <a:pathLst>
              <a:path w="7250950" h="10155297">
                <a:moveTo>
                  <a:pt x="0" y="0"/>
                </a:moveTo>
                <a:lnTo>
                  <a:pt x="7250950" y="0"/>
                </a:lnTo>
                <a:lnTo>
                  <a:pt x="7250950" y="10155296"/>
                </a:lnTo>
                <a:lnTo>
                  <a:pt x="0" y="10155296"/>
                </a:lnTo>
                <a:lnTo>
                  <a:pt x="0" y="0"/>
                </a:lnTo>
                <a:close/>
              </a:path>
            </a:pathLst>
          </a:custGeom>
          <a:blipFill>
            <a:blip r:embed="rId2"/>
            <a:stretch>
              <a:fillRect r="-110213"/>
            </a:stretch>
          </a:blipFill>
        </p:spPr>
      </p:sp>
      <p:sp>
        <p:nvSpPr>
          <p:cNvPr id="5" name="TextBox 5"/>
          <p:cNvSpPr txBox="1"/>
          <p:nvPr/>
        </p:nvSpPr>
        <p:spPr>
          <a:xfrm>
            <a:off x="334425" y="1563745"/>
            <a:ext cx="17106175" cy="8166735"/>
          </a:xfrm>
          <a:prstGeom prst="rect">
            <a:avLst/>
          </a:prstGeom>
        </p:spPr>
        <p:txBody>
          <a:bodyPr lIns="0" tIns="0" rIns="0" bIns="0" rtlCol="0" anchor="t">
            <a:spAutoFit/>
          </a:bodyPr>
          <a:lstStyle/>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Pin configuration for 4 flex sensors (one for each finger)</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const int flexPins[] = {A0, A1, A2, A3}; // Flex sensors connected to A0, A1, A2, A3</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Variables to store sensor values and previous values</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int flex1, flex2, flex3, flex4;</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int prevFlex1 = 0, prevFlex2 = 0, prevFlex3 = 0, prevFlex4 = 0;</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void setup() {</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 Initialize serial communication</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Serial.begin(9600); // For debugging</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Serial.println("Sign Glove Ready");</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void loop() {</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 Read the current flex sensor values</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flex1 = analogRead(flexPins[0]);</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flex2 = analogRead(flexPins[1]);</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flex3 = analogRead(flexPins[2]);</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flex4 = analogRead(flexPins[3]);</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pPr>
          </a:p>
          <a:p>
            <a:pPr algn="l">
              <a:lnSpc>
                <a:spcPts val="2940"/>
              </a:lnSpc>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Detect gestures based on small changes (e.g., +/-2 or more in sensor values)</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940"/>
              </a:lnSpc>
              <a:spcBef>
                <a:spcPct val="0"/>
              </a:spcBef>
            </a:pPr>
            <a:r>
              <a:rPr lang="en-US" sz="2100" b="1">
                <a:solidFill>
                  <a:srgbClr val="01E9F8"/>
                </a:solidFill>
                <a:latin typeface="Barlow Bold" panose="00000800000000000000"/>
                <a:ea typeface="Barlow Bold" panose="00000800000000000000"/>
                <a:cs typeface="Barlow Bold" panose="00000800000000000000"/>
                <a:sym typeface="Barlow Bold" panose="00000800000000000000"/>
              </a:rPr>
              <a:t> detectGesture(flex1, flex2, flex3, flex4, prevFlex1, prevFlex2, prevFlex3, prevFlex4);</a:t>
            </a:r>
            <a:endParaRPr lang="en-US" sz="2100" b="1">
              <a:solidFill>
                <a:srgbClr val="01E9F8"/>
              </a:solidFill>
              <a:latin typeface="Barlow Bold" panose="00000800000000000000"/>
              <a:ea typeface="Barlow Bold" panose="00000800000000000000"/>
              <a:cs typeface="Barlow Bold" panose="00000800000000000000"/>
              <a:sym typeface="Barlow Bold" panose="000008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a:stretch>
          </a:blipFill>
        </p:spPr>
      </p:sp>
      <p:sp>
        <p:nvSpPr>
          <p:cNvPr id="3" name="Freeform 3"/>
          <p:cNvSpPr/>
          <p:nvPr/>
        </p:nvSpPr>
        <p:spPr>
          <a:xfrm rot="2225875" flipH="1" flipV="1">
            <a:off x="9802662" y="3528723"/>
            <a:ext cx="9622953" cy="5412911"/>
          </a:xfrm>
          <a:custGeom>
            <a:avLst/>
            <a:gdLst/>
            <a:ahLst/>
            <a:cxnLst/>
            <a:rect l="l" t="t" r="r" b="b"/>
            <a:pathLst>
              <a:path w="9622953" h="5412911">
                <a:moveTo>
                  <a:pt x="9622953" y="5412911"/>
                </a:moveTo>
                <a:lnTo>
                  <a:pt x="0" y="5412911"/>
                </a:lnTo>
                <a:lnTo>
                  <a:pt x="0" y="0"/>
                </a:lnTo>
                <a:lnTo>
                  <a:pt x="9622953" y="0"/>
                </a:lnTo>
                <a:lnTo>
                  <a:pt x="9622953" y="5412911"/>
                </a:lnTo>
                <a:close/>
              </a:path>
            </a:pathLst>
          </a:custGeom>
          <a:blipFill>
            <a:blip r:embed="rId2"/>
            <a:stretch>
              <a:fillRect/>
            </a:stretch>
          </a:blipFill>
        </p:spPr>
      </p:sp>
      <p:sp>
        <p:nvSpPr>
          <p:cNvPr id="4" name="TextBox 4"/>
          <p:cNvSpPr txBox="1"/>
          <p:nvPr/>
        </p:nvSpPr>
        <p:spPr>
          <a:xfrm>
            <a:off x="1028700" y="249784"/>
            <a:ext cx="12756383" cy="10037216"/>
          </a:xfrm>
          <a:prstGeom prst="rect">
            <a:avLst/>
          </a:prstGeom>
        </p:spPr>
        <p:txBody>
          <a:bodyPr lIns="0" tIns="0" rIns="0" bIns="0" rtlCol="0" anchor="t">
            <a:spAutoFit/>
          </a:bodyPr>
          <a:lstStyle/>
          <a:p>
            <a:pPr algn="l">
              <a:lnSpc>
                <a:spcPts val="2195"/>
              </a:lnSpc>
            </a:p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 Store the current values as the previous values for the next loop</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prevFlex1 = flex1;</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prevFlex2 = flex2;</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prevFlex3 = flex3;</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prevFlex4 = flex4;</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 Add a small delay to avoid flooding</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delay(200);</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//Function to detect gestures based on small changes in the sensor values</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void detectGesture(int f1, int f2, int f3, int f4, int prevF1, int prevF2, int prevF3, int prevF4)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 Set the change threshold (e.g., any change greater than 2)</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int changeThreshold = 2;</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 Check if there's a small change in any flex sensor value (more than 2 units)</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if (abs(f1 - prevF1) &gt;= changeThreshold || abs(f2 - prevF2) &gt;= changeThreshold ||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abs(f3 - prevF3) &gt;= changeThreshold || abs(f4 - prevF4) &gt;= changeThreshold)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 Detect which finger has changed based on the fluctuation</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if (abs(f1 - prevF1) &gt;= changeThreshold)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Serial.println(" I need water");</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if (abs(f2 - prevF2) &gt;= changeThreshold)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Serial.println(" I need food");</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if (abs(f3 - prevF3) &gt;= changeThreshold)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Serial.println(" I need help");</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if (abs(f4 - prevF4) &gt;= changeThreshold)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Serial.println(" I need rest");</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 }</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pPr>
            <a:r>
              <a:rPr lang="en-US" sz="1570" b="1">
                <a:solidFill>
                  <a:srgbClr val="01E9F8"/>
                </a:solidFill>
                <a:latin typeface="Barlow Bold" panose="00000800000000000000"/>
                <a:ea typeface="Barlow Bold" panose="00000800000000000000"/>
                <a:cs typeface="Barlow Bold" panose="00000800000000000000"/>
                <a:sym typeface="Barlow Bold" panose="00000800000000000000"/>
              </a:rPr>
              <a:t>}</a:t>
            </a:r>
            <a:endParaRPr lang="en-US" sz="1570" b="1">
              <a:solidFill>
                <a:srgbClr val="01E9F8"/>
              </a:solidFill>
              <a:latin typeface="Barlow Bold" panose="00000800000000000000"/>
              <a:ea typeface="Barlow Bold" panose="00000800000000000000"/>
              <a:cs typeface="Barlow Bold" panose="00000800000000000000"/>
              <a:sym typeface="Barlow Bold" panose="00000800000000000000"/>
            </a:endParaRPr>
          </a:p>
          <a:p>
            <a:pPr algn="l">
              <a:lnSpc>
                <a:spcPts val="2195"/>
              </a:lnSpc>
              <a:spcBef>
                <a:spcPct val="0"/>
              </a:spcBef>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E4E6"/>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1028700"/>
            <a:ext cx="5197280" cy="8229600"/>
            <a:chOff x="0" y="0"/>
            <a:chExt cx="560670" cy="887789"/>
          </a:xfrm>
        </p:grpSpPr>
        <p:sp>
          <p:nvSpPr>
            <p:cNvPr id="3" name="Freeform 3"/>
            <p:cNvSpPr/>
            <p:nvPr/>
          </p:nvSpPr>
          <p:spPr>
            <a:xfrm>
              <a:off x="0" y="0"/>
              <a:ext cx="560670" cy="887789"/>
            </a:xfrm>
            <a:custGeom>
              <a:avLst/>
              <a:gdLst/>
              <a:ahLst/>
              <a:cxnLst/>
              <a:rect l="l" t="t" r="r" b="b"/>
              <a:pathLst>
                <a:path w="560670" h="887789">
                  <a:moveTo>
                    <a:pt x="53626" y="0"/>
                  </a:moveTo>
                  <a:lnTo>
                    <a:pt x="507044" y="0"/>
                  </a:lnTo>
                  <a:cubicBezTo>
                    <a:pt x="521266" y="0"/>
                    <a:pt x="534906" y="5650"/>
                    <a:pt x="544963" y="15707"/>
                  </a:cubicBezTo>
                  <a:cubicBezTo>
                    <a:pt x="555020" y="25763"/>
                    <a:pt x="560670" y="39403"/>
                    <a:pt x="560670" y="53626"/>
                  </a:cubicBezTo>
                  <a:lnTo>
                    <a:pt x="560670" y="834163"/>
                  </a:lnTo>
                  <a:cubicBezTo>
                    <a:pt x="560670" y="848385"/>
                    <a:pt x="555020" y="862025"/>
                    <a:pt x="544963" y="872082"/>
                  </a:cubicBezTo>
                  <a:cubicBezTo>
                    <a:pt x="534906" y="882139"/>
                    <a:pt x="521266" y="887789"/>
                    <a:pt x="507044" y="887789"/>
                  </a:cubicBezTo>
                  <a:lnTo>
                    <a:pt x="53626" y="887789"/>
                  </a:lnTo>
                  <a:cubicBezTo>
                    <a:pt x="39403" y="887789"/>
                    <a:pt x="25763" y="882139"/>
                    <a:pt x="15707" y="872082"/>
                  </a:cubicBezTo>
                  <a:cubicBezTo>
                    <a:pt x="5650" y="862025"/>
                    <a:pt x="0" y="848385"/>
                    <a:pt x="0" y="834163"/>
                  </a:cubicBezTo>
                  <a:lnTo>
                    <a:pt x="0" y="53626"/>
                  </a:lnTo>
                  <a:cubicBezTo>
                    <a:pt x="0" y="39403"/>
                    <a:pt x="5650" y="25763"/>
                    <a:pt x="15707" y="15707"/>
                  </a:cubicBezTo>
                  <a:cubicBezTo>
                    <a:pt x="25763" y="5650"/>
                    <a:pt x="39403" y="0"/>
                    <a:pt x="53626"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4" name="TextBox 4"/>
            <p:cNvSpPr txBox="1"/>
            <p:nvPr/>
          </p:nvSpPr>
          <p:spPr>
            <a:xfrm>
              <a:off x="0" y="19050"/>
              <a:ext cx="560670" cy="868739"/>
            </a:xfrm>
            <a:prstGeom prst="rect">
              <a:avLst/>
            </a:prstGeom>
          </p:spPr>
          <p:txBody>
            <a:bodyPr lIns="50800" tIns="50800" rIns="50800" bIns="50800" rtlCol="0" anchor="ctr"/>
            <a:lstStyle/>
            <a:p>
              <a:pPr marL="0" lvl="0" indent="0" algn="ctr">
                <a:lnSpc>
                  <a:spcPts val="2090"/>
                </a:lnSpc>
                <a:spcBef>
                  <a:spcPct val="0"/>
                </a:spcBef>
              </a:pPr>
            </a:p>
          </p:txBody>
        </p:sp>
      </p:grpSp>
      <p:grpSp>
        <p:nvGrpSpPr>
          <p:cNvPr id="5" name="Group 5"/>
          <p:cNvGrpSpPr/>
          <p:nvPr/>
        </p:nvGrpSpPr>
        <p:grpSpPr>
          <a:xfrm rot="0">
            <a:off x="6571015" y="1028700"/>
            <a:ext cx="5197280" cy="8229600"/>
            <a:chOff x="0" y="0"/>
            <a:chExt cx="560670" cy="887789"/>
          </a:xfrm>
        </p:grpSpPr>
        <p:sp>
          <p:nvSpPr>
            <p:cNvPr id="6" name="Freeform 6"/>
            <p:cNvSpPr/>
            <p:nvPr/>
          </p:nvSpPr>
          <p:spPr>
            <a:xfrm>
              <a:off x="0" y="0"/>
              <a:ext cx="560670" cy="887789"/>
            </a:xfrm>
            <a:custGeom>
              <a:avLst/>
              <a:gdLst/>
              <a:ahLst/>
              <a:cxnLst/>
              <a:rect l="l" t="t" r="r" b="b"/>
              <a:pathLst>
                <a:path w="560670" h="887789">
                  <a:moveTo>
                    <a:pt x="53626" y="0"/>
                  </a:moveTo>
                  <a:lnTo>
                    <a:pt x="507044" y="0"/>
                  </a:lnTo>
                  <a:cubicBezTo>
                    <a:pt x="521266" y="0"/>
                    <a:pt x="534906" y="5650"/>
                    <a:pt x="544963" y="15707"/>
                  </a:cubicBezTo>
                  <a:cubicBezTo>
                    <a:pt x="555020" y="25763"/>
                    <a:pt x="560670" y="39403"/>
                    <a:pt x="560670" y="53626"/>
                  </a:cubicBezTo>
                  <a:lnTo>
                    <a:pt x="560670" y="834163"/>
                  </a:lnTo>
                  <a:cubicBezTo>
                    <a:pt x="560670" y="848385"/>
                    <a:pt x="555020" y="862025"/>
                    <a:pt x="544963" y="872082"/>
                  </a:cubicBezTo>
                  <a:cubicBezTo>
                    <a:pt x="534906" y="882139"/>
                    <a:pt x="521266" y="887789"/>
                    <a:pt x="507044" y="887789"/>
                  </a:cubicBezTo>
                  <a:lnTo>
                    <a:pt x="53626" y="887789"/>
                  </a:lnTo>
                  <a:cubicBezTo>
                    <a:pt x="39403" y="887789"/>
                    <a:pt x="25763" y="882139"/>
                    <a:pt x="15707" y="872082"/>
                  </a:cubicBezTo>
                  <a:cubicBezTo>
                    <a:pt x="5650" y="862025"/>
                    <a:pt x="0" y="848385"/>
                    <a:pt x="0" y="834163"/>
                  </a:cubicBezTo>
                  <a:lnTo>
                    <a:pt x="0" y="53626"/>
                  </a:lnTo>
                  <a:cubicBezTo>
                    <a:pt x="0" y="39403"/>
                    <a:pt x="5650" y="25763"/>
                    <a:pt x="15707" y="15707"/>
                  </a:cubicBezTo>
                  <a:cubicBezTo>
                    <a:pt x="25763" y="5650"/>
                    <a:pt x="39403" y="0"/>
                    <a:pt x="53626"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7" name="TextBox 7"/>
            <p:cNvSpPr txBox="1"/>
            <p:nvPr/>
          </p:nvSpPr>
          <p:spPr>
            <a:xfrm>
              <a:off x="0" y="19050"/>
              <a:ext cx="560670" cy="868739"/>
            </a:xfrm>
            <a:prstGeom prst="rect">
              <a:avLst/>
            </a:prstGeom>
          </p:spPr>
          <p:txBody>
            <a:bodyPr lIns="50800" tIns="50800" rIns="50800" bIns="50800" rtlCol="0" anchor="ctr"/>
            <a:lstStyle/>
            <a:p>
              <a:pPr marL="0" lvl="0" indent="0" algn="ctr">
                <a:lnSpc>
                  <a:spcPts val="2090"/>
                </a:lnSpc>
                <a:spcBef>
                  <a:spcPct val="0"/>
                </a:spcBef>
              </a:pPr>
            </a:p>
          </p:txBody>
        </p:sp>
      </p:grpSp>
      <p:grpSp>
        <p:nvGrpSpPr>
          <p:cNvPr id="8" name="Group 8"/>
          <p:cNvGrpSpPr/>
          <p:nvPr/>
        </p:nvGrpSpPr>
        <p:grpSpPr>
          <a:xfrm rot="0">
            <a:off x="12062020" y="1028700"/>
            <a:ext cx="5197280" cy="8229600"/>
            <a:chOff x="0" y="0"/>
            <a:chExt cx="560670" cy="887789"/>
          </a:xfrm>
        </p:grpSpPr>
        <p:sp>
          <p:nvSpPr>
            <p:cNvPr id="9" name="Freeform 9"/>
            <p:cNvSpPr/>
            <p:nvPr/>
          </p:nvSpPr>
          <p:spPr>
            <a:xfrm>
              <a:off x="0" y="0"/>
              <a:ext cx="560670" cy="887789"/>
            </a:xfrm>
            <a:custGeom>
              <a:avLst/>
              <a:gdLst/>
              <a:ahLst/>
              <a:cxnLst/>
              <a:rect l="l" t="t" r="r" b="b"/>
              <a:pathLst>
                <a:path w="560670" h="887789">
                  <a:moveTo>
                    <a:pt x="53626" y="0"/>
                  </a:moveTo>
                  <a:lnTo>
                    <a:pt x="507044" y="0"/>
                  </a:lnTo>
                  <a:cubicBezTo>
                    <a:pt x="521266" y="0"/>
                    <a:pt x="534906" y="5650"/>
                    <a:pt x="544963" y="15707"/>
                  </a:cubicBezTo>
                  <a:cubicBezTo>
                    <a:pt x="555020" y="25763"/>
                    <a:pt x="560670" y="39403"/>
                    <a:pt x="560670" y="53626"/>
                  </a:cubicBezTo>
                  <a:lnTo>
                    <a:pt x="560670" y="834163"/>
                  </a:lnTo>
                  <a:cubicBezTo>
                    <a:pt x="560670" y="848385"/>
                    <a:pt x="555020" y="862025"/>
                    <a:pt x="544963" y="872082"/>
                  </a:cubicBezTo>
                  <a:cubicBezTo>
                    <a:pt x="534906" y="882139"/>
                    <a:pt x="521266" y="887789"/>
                    <a:pt x="507044" y="887789"/>
                  </a:cubicBezTo>
                  <a:lnTo>
                    <a:pt x="53626" y="887789"/>
                  </a:lnTo>
                  <a:cubicBezTo>
                    <a:pt x="39403" y="887789"/>
                    <a:pt x="25763" y="882139"/>
                    <a:pt x="15707" y="872082"/>
                  </a:cubicBezTo>
                  <a:cubicBezTo>
                    <a:pt x="5650" y="862025"/>
                    <a:pt x="0" y="848385"/>
                    <a:pt x="0" y="834163"/>
                  </a:cubicBezTo>
                  <a:lnTo>
                    <a:pt x="0" y="53626"/>
                  </a:lnTo>
                  <a:cubicBezTo>
                    <a:pt x="0" y="39403"/>
                    <a:pt x="5650" y="25763"/>
                    <a:pt x="15707" y="15707"/>
                  </a:cubicBezTo>
                  <a:cubicBezTo>
                    <a:pt x="25763" y="5650"/>
                    <a:pt x="39403" y="0"/>
                    <a:pt x="53626" y="0"/>
                  </a:cubicBezTo>
                  <a:close/>
                </a:path>
              </a:pathLst>
            </a:custGeom>
            <a:gradFill rotWithShape="1">
              <a:gsLst>
                <a:gs pos="0">
                  <a:srgbClr val="3C9FC4">
                    <a:alpha val="81000"/>
                  </a:srgbClr>
                </a:gs>
                <a:gs pos="100000">
                  <a:srgbClr val="1D1E50">
                    <a:alpha val="81000"/>
                  </a:srgbClr>
                </a:gs>
              </a:gsLst>
              <a:lin ang="0"/>
            </a:gradFill>
            <a:ln cap="rnd">
              <a:noFill/>
              <a:prstDash val="sysDot"/>
              <a:round/>
            </a:ln>
          </p:spPr>
        </p:sp>
        <p:sp>
          <p:nvSpPr>
            <p:cNvPr id="10" name="TextBox 10"/>
            <p:cNvSpPr txBox="1"/>
            <p:nvPr/>
          </p:nvSpPr>
          <p:spPr>
            <a:xfrm>
              <a:off x="0" y="19050"/>
              <a:ext cx="560670" cy="868739"/>
            </a:xfrm>
            <a:prstGeom prst="rect">
              <a:avLst/>
            </a:prstGeom>
          </p:spPr>
          <p:txBody>
            <a:bodyPr lIns="50800" tIns="50800" rIns="50800" bIns="50800" rtlCol="0" anchor="ctr"/>
            <a:lstStyle/>
            <a:p>
              <a:pPr marL="0" lvl="0" indent="0" algn="ctr">
                <a:lnSpc>
                  <a:spcPts val="2090"/>
                </a:lnSpc>
                <a:spcBef>
                  <a:spcPct val="0"/>
                </a:spcBef>
              </a:pPr>
            </a:p>
          </p:txBody>
        </p:sp>
      </p:grpSp>
      <p:grpSp>
        <p:nvGrpSpPr>
          <p:cNvPr id="11" name="Group 11"/>
          <p:cNvGrpSpPr/>
          <p:nvPr/>
        </p:nvGrpSpPr>
        <p:grpSpPr>
          <a:xfrm rot="0">
            <a:off x="1078459" y="1895986"/>
            <a:ext cx="5197280" cy="7362314"/>
            <a:chOff x="0" y="0"/>
            <a:chExt cx="560670" cy="794228"/>
          </a:xfrm>
        </p:grpSpPr>
        <p:sp>
          <p:nvSpPr>
            <p:cNvPr id="12" name="Freeform 12"/>
            <p:cNvSpPr/>
            <p:nvPr/>
          </p:nvSpPr>
          <p:spPr>
            <a:xfrm>
              <a:off x="0" y="0"/>
              <a:ext cx="560670" cy="794228"/>
            </a:xfrm>
            <a:custGeom>
              <a:avLst/>
              <a:gdLst/>
              <a:ahLst/>
              <a:cxnLst/>
              <a:rect l="l" t="t" r="r" b="b"/>
              <a:pathLst>
                <a:path w="560670" h="794228">
                  <a:moveTo>
                    <a:pt x="53626" y="0"/>
                  </a:moveTo>
                  <a:lnTo>
                    <a:pt x="507044" y="0"/>
                  </a:lnTo>
                  <a:cubicBezTo>
                    <a:pt x="521266" y="0"/>
                    <a:pt x="534906" y="5650"/>
                    <a:pt x="544963" y="15707"/>
                  </a:cubicBezTo>
                  <a:cubicBezTo>
                    <a:pt x="555020" y="25763"/>
                    <a:pt x="560670" y="39403"/>
                    <a:pt x="560670" y="53626"/>
                  </a:cubicBezTo>
                  <a:lnTo>
                    <a:pt x="560670" y="740602"/>
                  </a:lnTo>
                  <a:cubicBezTo>
                    <a:pt x="560670" y="754825"/>
                    <a:pt x="555020" y="768465"/>
                    <a:pt x="544963" y="778522"/>
                  </a:cubicBezTo>
                  <a:cubicBezTo>
                    <a:pt x="534906" y="788579"/>
                    <a:pt x="521266" y="794228"/>
                    <a:pt x="507044" y="794228"/>
                  </a:cubicBezTo>
                  <a:lnTo>
                    <a:pt x="53626" y="794228"/>
                  </a:lnTo>
                  <a:cubicBezTo>
                    <a:pt x="39403" y="794228"/>
                    <a:pt x="25763" y="788579"/>
                    <a:pt x="15707" y="778522"/>
                  </a:cubicBezTo>
                  <a:cubicBezTo>
                    <a:pt x="5650" y="768465"/>
                    <a:pt x="0" y="754825"/>
                    <a:pt x="0" y="740602"/>
                  </a:cubicBezTo>
                  <a:lnTo>
                    <a:pt x="0" y="53626"/>
                  </a:lnTo>
                  <a:cubicBezTo>
                    <a:pt x="0" y="39403"/>
                    <a:pt x="5650" y="25763"/>
                    <a:pt x="15707" y="15707"/>
                  </a:cubicBezTo>
                  <a:cubicBezTo>
                    <a:pt x="25763" y="5650"/>
                    <a:pt x="39403" y="0"/>
                    <a:pt x="53626" y="0"/>
                  </a:cubicBezTo>
                  <a:close/>
                </a:path>
              </a:pathLst>
            </a:custGeom>
            <a:gradFill rotWithShape="1">
              <a:gsLst>
                <a:gs pos="0">
                  <a:srgbClr val="3C9FC4">
                    <a:alpha val="100000"/>
                  </a:srgbClr>
                </a:gs>
                <a:gs pos="100000">
                  <a:srgbClr val="1D1E50">
                    <a:alpha val="100000"/>
                  </a:srgbClr>
                </a:gs>
              </a:gsLst>
              <a:lin ang="0"/>
            </a:gradFill>
            <a:ln cap="rnd">
              <a:noFill/>
              <a:prstDash val="sysDot"/>
              <a:round/>
            </a:ln>
          </p:spPr>
        </p:sp>
        <p:sp>
          <p:nvSpPr>
            <p:cNvPr id="13" name="TextBox 13"/>
            <p:cNvSpPr txBox="1"/>
            <p:nvPr/>
          </p:nvSpPr>
          <p:spPr>
            <a:xfrm>
              <a:off x="0" y="19050"/>
              <a:ext cx="560670" cy="775178"/>
            </a:xfrm>
            <a:prstGeom prst="rect">
              <a:avLst/>
            </a:prstGeom>
          </p:spPr>
          <p:txBody>
            <a:bodyPr lIns="50800" tIns="50800" rIns="50800" bIns="50800" rtlCol="0" anchor="ctr"/>
            <a:lstStyle/>
            <a:p>
              <a:pPr algn="ctr">
                <a:lnSpc>
                  <a:spcPts val="2090"/>
                </a:lnSpc>
              </a:pPr>
            </a:p>
          </p:txBody>
        </p:sp>
      </p:grpSp>
      <p:grpSp>
        <p:nvGrpSpPr>
          <p:cNvPr id="14" name="Group 14"/>
          <p:cNvGrpSpPr/>
          <p:nvPr/>
        </p:nvGrpSpPr>
        <p:grpSpPr>
          <a:xfrm rot="0">
            <a:off x="6545360" y="1895986"/>
            <a:ext cx="5197280" cy="7362314"/>
            <a:chOff x="0" y="0"/>
            <a:chExt cx="560670" cy="794228"/>
          </a:xfrm>
        </p:grpSpPr>
        <p:sp>
          <p:nvSpPr>
            <p:cNvPr id="15" name="Freeform 15"/>
            <p:cNvSpPr/>
            <p:nvPr/>
          </p:nvSpPr>
          <p:spPr>
            <a:xfrm>
              <a:off x="0" y="0"/>
              <a:ext cx="560670" cy="794228"/>
            </a:xfrm>
            <a:custGeom>
              <a:avLst/>
              <a:gdLst/>
              <a:ahLst/>
              <a:cxnLst/>
              <a:rect l="l" t="t" r="r" b="b"/>
              <a:pathLst>
                <a:path w="560670" h="794228">
                  <a:moveTo>
                    <a:pt x="53626" y="0"/>
                  </a:moveTo>
                  <a:lnTo>
                    <a:pt x="507044" y="0"/>
                  </a:lnTo>
                  <a:cubicBezTo>
                    <a:pt x="521266" y="0"/>
                    <a:pt x="534906" y="5650"/>
                    <a:pt x="544963" y="15707"/>
                  </a:cubicBezTo>
                  <a:cubicBezTo>
                    <a:pt x="555020" y="25763"/>
                    <a:pt x="560670" y="39403"/>
                    <a:pt x="560670" y="53626"/>
                  </a:cubicBezTo>
                  <a:lnTo>
                    <a:pt x="560670" y="740602"/>
                  </a:lnTo>
                  <a:cubicBezTo>
                    <a:pt x="560670" y="754825"/>
                    <a:pt x="555020" y="768465"/>
                    <a:pt x="544963" y="778522"/>
                  </a:cubicBezTo>
                  <a:cubicBezTo>
                    <a:pt x="534906" y="788579"/>
                    <a:pt x="521266" y="794228"/>
                    <a:pt x="507044" y="794228"/>
                  </a:cubicBezTo>
                  <a:lnTo>
                    <a:pt x="53626" y="794228"/>
                  </a:lnTo>
                  <a:cubicBezTo>
                    <a:pt x="39403" y="794228"/>
                    <a:pt x="25763" y="788579"/>
                    <a:pt x="15707" y="778522"/>
                  </a:cubicBezTo>
                  <a:cubicBezTo>
                    <a:pt x="5650" y="768465"/>
                    <a:pt x="0" y="754825"/>
                    <a:pt x="0" y="740602"/>
                  </a:cubicBezTo>
                  <a:lnTo>
                    <a:pt x="0" y="53626"/>
                  </a:lnTo>
                  <a:cubicBezTo>
                    <a:pt x="0" y="39403"/>
                    <a:pt x="5650" y="25763"/>
                    <a:pt x="15707" y="15707"/>
                  </a:cubicBezTo>
                  <a:cubicBezTo>
                    <a:pt x="25763" y="5650"/>
                    <a:pt x="39403" y="0"/>
                    <a:pt x="53626" y="0"/>
                  </a:cubicBezTo>
                  <a:close/>
                </a:path>
              </a:pathLst>
            </a:custGeom>
            <a:gradFill rotWithShape="1">
              <a:gsLst>
                <a:gs pos="0">
                  <a:srgbClr val="3C9FC4">
                    <a:alpha val="100000"/>
                  </a:srgbClr>
                </a:gs>
                <a:gs pos="100000">
                  <a:srgbClr val="1D1E50">
                    <a:alpha val="100000"/>
                  </a:srgbClr>
                </a:gs>
              </a:gsLst>
              <a:lin ang="0"/>
            </a:gradFill>
            <a:ln cap="rnd">
              <a:noFill/>
              <a:prstDash val="sysDot"/>
              <a:round/>
            </a:ln>
          </p:spPr>
        </p:sp>
        <p:sp>
          <p:nvSpPr>
            <p:cNvPr id="16" name="TextBox 16"/>
            <p:cNvSpPr txBox="1"/>
            <p:nvPr/>
          </p:nvSpPr>
          <p:spPr>
            <a:xfrm>
              <a:off x="0" y="19050"/>
              <a:ext cx="560670" cy="775178"/>
            </a:xfrm>
            <a:prstGeom prst="rect">
              <a:avLst/>
            </a:prstGeom>
          </p:spPr>
          <p:txBody>
            <a:bodyPr lIns="50800" tIns="50800" rIns="50800" bIns="50800" rtlCol="0" anchor="ctr"/>
            <a:lstStyle/>
            <a:p>
              <a:pPr algn="ctr">
                <a:lnSpc>
                  <a:spcPts val="2090"/>
                </a:lnSpc>
              </a:pPr>
            </a:p>
          </p:txBody>
        </p:sp>
      </p:grpSp>
      <p:grpSp>
        <p:nvGrpSpPr>
          <p:cNvPr id="17" name="Group 17"/>
          <p:cNvGrpSpPr/>
          <p:nvPr/>
        </p:nvGrpSpPr>
        <p:grpSpPr>
          <a:xfrm rot="0">
            <a:off x="12062020" y="1895986"/>
            <a:ext cx="5197280" cy="7362314"/>
            <a:chOff x="0" y="0"/>
            <a:chExt cx="560670" cy="794228"/>
          </a:xfrm>
        </p:grpSpPr>
        <p:sp>
          <p:nvSpPr>
            <p:cNvPr id="18" name="Freeform 18"/>
            <p:cNvSpPr/>
            <p:nvPr/>
          </p:nvSpPr>
          <p:spPr>
            <a:xfrm>
              <a:off x="0" y="0"/>
              <a:ext cx="560670" cy="794228"/>
            </a:xfrm>
            <a:custGeom>
              <a:avLst/>
              <a:gdLst/>
              <a:ahLst/>
              <a:cxnLst/>
              <a:rect l="l" t="t" r="r" b="b"/>
              <a:pathLst>
                <a:path w="560670" h="794228">
                  <a:moveTo>
                    <a:pt x="53626" y="0"/>
                  </a:moveTo>
                  <a:lnTo>
                    <a:pt x="507044" y="0"/>
                  </a:lnTo>
                  <a:cubicBezTo>
                    <a:pt x="521266" y="0"/>
                    <a:pt x="534906" y="5650"/>
                    <a:pt x="544963" y="15707"/>
                  </a:cubicBezTo>
                  <a:cubicBezTo>
                    <a:pt x="555020" y="25763"/>
                    <a:pt x="560670" y="39403"/>
                    <a:pt x="560670" y="53626"/>
                  </a:cubicBezTo>
                  <a:lnTo>
                    <a:pt x="560670" y="740602"/>
                  </a:lnTo>
                  <a:cubicBezTo>
                    <a:pt x="560670" y="754825"/>
                    <a:pt x="555020" y="768465"/>
                    <a:pt x="544963" y="778522"/>
                  </a:cubicBezTo>
                  <a:cubicBezTo>
                    <a:pt x="534906" y="788579"/>
                    <a:pt x="521266" y="794228"/>
                    <a:pt x="507044" y="794228"/>
                  </a:cubicBezTo>
                  <a:lnTo>
                    <a:pt x="53626" y="794228"/>
                  </a:lnTo>
                  <a:cubicBezTo>
                    <a:pt x="39403" y="794228"/>
                    <a:pt x="25763" y="788579"/>
                    <a:pt x="15707" y="778522"/>
                  </a:cubicBezTo>
                  <a:cubicBezTo>
                    <a:pt x="5650" y="768465"/>
                    <a:pt x="0" y="754825"/>
                    <a:pt x="0" y="740602"/>
                  </a:cubicBezTo>
                  <a:lnTo>
                    <a:pt x="0" y="53626"/>
                  </a:lnTo>
                  <a:cubicBezTo>
                    <a:pt x="0" y="39403"/>
                    <a:pt x="5650" y="25763"/>
                    <a:pt x="15707" y="15707"/>
                  </a:cubicBezTo>
                  <a:cubicBezTo>
                    <a:pt x="25763" y="5650"/>
                    <a:pt x="39403" y="0"/>
                    <a:pt x="53626" y="0"/>
                  </a:cubicBezTo>
                  <a:close/>
                </a:path>
              </a:pathLst>
            </a:custGeom>
            <a:gradFill rotWithShape="1">
              <a:gsLst>
                <a:gs pos="0">
                  <a:srgbClr val="3C9FC4">
                    <a:alpha val="100000"/>
                  </a:srgbClr>
                </a:gs>
                <a:gs pos="100000">
                  <a:srgbClr val="1D1E50">
                    <a:alpha val="100000"/>
                  </a:srgbClr>
                </a:gs>
              </a:gsLst>
              <a:lin ang="0"/>
            </a:gradFill>
            <a:ln cap="rnd">
              <a:noFill/>
              <a:prstDash val="sysDot"/>
              <a:round/>
            </a:ln>
          </p:spPr>
        </p:sp>
        <p:sp>
          <p:nvSpPr>
            <p:cNvPr id="19" name="TextBox 19"/>
            <p:cNvSpPr txBox="1"/>
            <p:nvPr/>
          </p:nvSpPr>
          <p:spPr>
            <a:xfrm>
              <a:off x="0" y="19050"/>
              <a:ext cx="560670" cy="775178"/>
            </a:xfrm>
            <a:prstGeom prst="rect">
              <a:avLst/>
            </a:prstGeom>
          </p:spPr>
          <p:txBody>
            <a:bodyPr lIns="50800" tIns="50800" rIns="50800" bIns="50800" rtlCol="0" anchor="ctr"/>
            <a:lstStyle/>
            <a:p>
              <a:pPr algn="ctr">
                <a:lnSpc>
                  <a:spcPts val="2090"/>
                </a:lnSpc>
              </a:pPr>
            </a:p>
          </p:txBody>
        </p:sp>
      </p:grpSp>
      <p:sp>
        <p:nvSpPr>
          <p:cNvPr id="20" name="TextBox 20"/>
          <p:cNvSpPr txBox="1"/>
          <p:nvPr/>
        </p:nvSpPr>
        <p:spPr>
          <a:xfrm>
            <a:off x="1146623" y="2009118"/>
            <a:ext cx="4587680" cy="6621145"/>
          </a:xfrm>
          <a:prstGeom prst="rect">
            <a:avLst/>
          </a:prstGeom>
        </p:spPr>
        <p:txBody>
          <a:bodyPr lIns="0" tIns="0" rIns="0" bIns="0" rtlCol="0" anchor="t">
            <a:spAutoFit/>
          </a:bodyPr>
          <a:lstStyle/>
          <a:p>
            <a:pPr marL="474980" lvl="1" indent="-237490" algn="l">
              <a:lnSpc>
                <a:spcPts val="3080"/>
              </a:lnSpc>
              <a:spcBef>
                <a:spcPct val="0"/>
              </a:spcBef>
              <a:buFont typeface="Arial" panose="020B0604020202020204"/>
              <a:buChar char="•"/>
            </a:pPr>
            <a:r>
              <a:rPr lang="en-US" sz="2200">
                <a:solidFill>
                  <a:srgbClr val="FFFFFF"/>
                </a:solidFill>
                <a:latin typeface="Open Sans 2" panose="020B0606030504020204"/>
                <a:ea typeface="Open Sans 2" panose="020B0606030504020204"/>
                <a:cs typeface="Open Sans 2" panose="020B0606030504020204"/>
                <a:sym typeface="Open Sans 2" panose="020B0606030504020204"/>
              </a:rPr>
              <a:t>Accu</a:t>
            </a:r>
            <a:r>
              <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racy and Sensitivity</a:t>
            </a:r>
            <a:endPar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74980" lvl="1" indent="-237490" algn="l">
              <a:lnSpc>
                <a:spcPts val="3080"/>
              </a:lnSpc>
              <a:spcBef>
                <a:spcPct val="0"/>
              </a:spcBef>
              <a:buFont typeface="Arial" panose="020B0604020202020204"/>
              <a:buChar char="•"/>
            </a:pPr>
            <a:r>
              <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Real-time Processing</a:t>
            </a:r>
            <a:endPar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74980" lvl="1" indent="-237490" algn="l">
              <a:lnSpc>
                <a:spcPts val="3080"/>
              </a:lnSpc>
              <a:spcBef>
                <a:spcPct val="0"/>
              </a:spcBef>
              <a:buFont typeface="Arial" panose="020B0604020202020204"/>
              <a:buChar char="•"/>
            </a:pPr>
            <a:r>
              <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Battery Life</a:t>
            </a:r>
            <a:endPar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74980" lvl="1" indent="-237490" algn="l">
              <a:lnSpc>
                <a:spcPts val="3080"/>
              </a:lnSpc>
              <a:spcBef>
                <a:spcPct val="0"/>
              </a:spcBef>
              <a:buFont typeface="Arial" panose="020B0604020202020204"/>
              <a:buChar char="•"/>
            </a:pPr>
            <a:r>
              <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Comfort and Wearability</a:t>
            </a:r>
            <a:endPar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74980" lvl="1" indent="-237490" algn="l">
              <a:lnSpc>
                <a:spcPts val="3080"/>
              </a:lnSpc>
              <a:spcBef>
                <a:spcPct val="0"/>
              </a:spcBef>
              <a:buFont typeface="Arial" panose="020B0604020202020204"/>
              <a:buChar char="•"/>
            </a:pPr>
            <a:r>
              <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Cultural and Linguistic Nuances</a:t>
            </a:r>
            <a:endPar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74980" lvl="1" indent="-237490" algn="l">
              <a:lnSpc>
                <a:spcPts val="3080"/>
              </a:lnSpc>
              <a:spcBef>
                <a:spcPct val="0"/>
              </a:spcBef>
              <a:buFont typeface="Arial" panose="020B0604020202020204"/>
              <a:buChar char="•"/>
            </a:pPr>
            <a:r>
              <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Addressing these challenges requires ongoing research and development in areas like sensor technology, machine learning algorithms, and power-efficient hardware. As technology advances, we can expect to see significant improvements in the performance and usability of sign language gloves.</a:t>
            </a:r>
            <a:endParaRPr lang="en-US" sz="22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0" lvl="0" indent="0" algn="l">
              <a:lnSpc>
                <a:spcPts val="3080"/>
              </a:lnSpc>
              <a:spcBef>
                <a:spcPct val="0"/>
              </a:spcBef>
            </a:pPr>
          </a:p>
        </p:txBody>
      </p:sp>
      <p:sp>
        <p:nvSpPr>
          <p:cNvPr id="21" name="TextBox 21"/>
          <p:cNvSpPr txBox="1"/>
          <p:nvPr/>
        </p:nvSpPr>
        <p:spPr>
          <a:xfrm>
            <a:off x="6672401" y="1998690"/>
            <a:ext cx="4943198" cy="7397750"/>
          </a:xfrm>
          <a:prstGeom prst="rect">
            <a:avLst/>
          </a:prstGeom>
        </p:spPr>
        <p:txBody>
          <a:bodyPr lIns="0" tIns="0" rIns="0" bIns="0" rtlCol="0" anchor="t">
            <a:spAutoFit/>
          </a:bodyPr>
          <a:lstStyle/>
          <a:p>
            <a:pPr marL="431800" lvl="1" indent="-215900" algn="l">
              <a:lnSpc>
                <a:spcPts val="2800"/>
              </a:lnSpc>
              <a:spcBef>
                <a:spcPct val="0"/>
              </a:spcBef>
              <a:buFont typeface="Arial" panose="020B0604020202020204"/>
              <a:buChar char="•"/>
            </a:pPr>
            <a:r>
              <a:rPr lang="en-US" sz="2000">
                <a:solidFill>
                  <a:srgbClr val="FFFFFF"/>
                </a:solidFill>
                <a:latin typeface="Open Sans 2" panose="020B0606030504020204"/>
                <a:ea typeface="Open Sans 2" panose="020B0606030504020204"/>
                <a:cs typeface="Open Sans 2" panose="020B0606030504020204"/>
                <a:sym typeface="Open Sans 2" panose="020B0606030504020204"/>
              </a:rPr>
              <a:t>The fut</a:t>
            </a:r>
            <a:r>
              <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ure of sign language gloves holds immense potential to revolutionize communication for the deaf and hard-of-hearing community. As technology continues to advance, we can anticipate significant improvements in the following areas:</a:t>
            </a:r>
            <a:endPar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31800" lvl="1" indent="-215900" algn="l">
              <a:lnSpc>
                <a:spcPts val="2800"/>
              </a:lnSpc>
              <a:spcBef>
                <a:spcPct val="0"/>
              </a:spcBef>
              <a:buFont typeface="Arial" panose="020B0604020202020204"/>
              <a:buChar char="•"/>
            </a:pPr>
            <a:r>
              <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Enhanced Accuracy and Precision</a:t>
            </a:r>
            <a:endPar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31800" lvl="1" indent="-215900" algn="l">
              <a:lnSpc>
                <a:spcPts val="2800"/>
              </a:lnSpc>
              <a:spcBef>
                <a:spcPct val="0"/>
              </a:spcBef>
              <a:buFont typeface="Arial" panose="020B0604020202020204"/>
              <a:buChar char="•"/>
            </a:pPr>
            <a:r>
              <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Improved Wearability and Comfort</a:t>
            </a:r>
            <a:endPar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31800" lvl="1" indent="-215900" algn="l">
              <a:lnSpc>
                <a:spcPts val="2800"/>
              </a:lnSpc>
              <a:spcBef>
                <a:spcPct val="0"/>
              </a:spcBef>
              <a:buFont typeface="Arial" panose="020B0604020202020204"/>
              <a:buChar char="•"/>
            </a:pPr>
            <a:r>
              <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Real-time Translation and Communication</a:t>
            </a:r>
            <a:endPar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31800" lvl="1" indent="-215900" algn="l">
              <a:lnSpc>
                <a:spcPts val="2800"/>
              </a:lnSpc>
              <a:spcBef>
                <a:spcPct val="0"/>
              </a:spcBef>
              <a:buFont typeface="Arial" panose="020B0604020202020204"/>
              <a:buChar char="•"/>
            </a:pPr>
            <a:r>
              <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Integration with Other Technologies</a:t>
            </a:r>
            <a:endPar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31800" lvl="1" indent="-215900" algn="l">
              <a:lnSpc>
                <a:spcPts val="2800"/>
              </a:lnSpc>
              <a:spcBef>
                <a:spcPct val="0"/>
              </a:spcBef>
              <a:buFont typeface="Arial" panose="020B0604020202020204"/>
              <a:buChar char="•"/>
            </a:pPr>
            <a:r>
              <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Affordable and Accessible Technology</a:t>
            </a:r>
            <a:endPar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431800" lvl="1" indent="-215900" algn="l">
              <a:lnSpc>
                <a:spcPts val="2800"/>
              </a:lnSpc>
              <a:spcBef>
                <a:spcPct val="0"/>
              </a:spcBef>
              <a:buFont typeface="Arial" panose="020B0604020202020204"/>
              <a:buChar char="•"/>
            </a:pPr>
            <a:r>
              <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rPr>
              <a:t>By addressing the current limitations and exploring these future directions, sign language gloves have the potential to empower the deaf and hard-of-hearing community, breaking down communication barriers and fostering greater inclusivity.</a:t>
            </a:r>
            <a:endParaRPr lang="en-US" sz="2000" u="none" strike="noStrike">
              <a:solidFill>
                <a:srgbClr val="FFFFFF"/>
              </a:solidFill>
              <a:latin typeface="Open Sans 2" panose="020B0606030504020204"/>
              <a:ea typeface="Open Sans 2" panose="020B0606030504020204"/>
              <a:cs typeface="Open Sans 2" panose="020B0606030504020204"/>
              <a:sym typeface="Open Sans 2" panose="020B0606030504020204"/>
            </a:endParaRPr>
          </a:p>
          <a:p>
            <a:pPr marL="0" lvl="0" indent="0" algn="l">
              <a:lnSpc>
                <a:spcPts val="2800"/>
              </a:lnSpc>
              <a:spcBef>
                <a:spcPct val="0"/>
              </a:spcBef>
            </a:pPr>
          </a:p>
        </p:txBody>
      </p:sp>
      <p:sp>
        <p:nvSpPr>
          <p:cNvPr id="22" name="TextBox 22"/>
          <p:cNvSpPr txBox="1"/>
          <p:nvPr/>
        </p:nvSpPr>
        <p:spPr>
          <a:xfrm>
            <a:off x="1443064" y="1267336"/>
            <a:ext cx="3994798" cy="419100"/>
          </a:xfrm>
          <a:prstGeom prst="rect">
            <a:avLst/>
          </a:prstGeom>
        </p:spPr>
        <p:txBody>
          <a:bodyPr lIns="0" tIns="0" rIns="0" bIns="0" rtlCol="0" anchor="t">
            <a:spAutoFit/>
          </a:bodyPr>
          <a:lstStyle/>
          <a:p>
            <a:pPr marL="0" lvl="0" indent="0" algn="l">
              <a:lnSpc>
                <a:spcPts val="3360"/>
              </a:lnSpc>
              <a:spcBef>
                <a:spcPct val="0"/>
              </a:spcBef>
            </a:pPr>
            <a:r>
              <a:rPr lang="en-US" sz="2800" b="1" spc="139">
                <a:solidFill>
                  <a:srgbClr val="FFFFFF"/>
                </a:solidFill>
                <a:latin typeface="Open Sans 2 Ultra-Bold"/>
                <a:ea typeface="Open Sans 2 Ultra-Bold"/>
                <a:cs typeface="Open Sans 2 Ultra-Bold"/>
                <a:sym typeface="Open Sans 2 Ultra-Bold"/>
              </a:rPr>
              <a:t>Draw Backs</a:t>
            </a:r>
            <a:endParaRPr lang="en-US" sz="2800" b="1" spc="139">
              <a:solidFill>
                <a:srgbClr val="FFFFFF"/>
              </a:solidFill>
              <a:latin typeface="Open Sans 2 Ultra-Bold"/>
              <a:ea typeface="Open Sans 2 Ultra-Bold"/>
              <a:cs typeface="Open Sans 2 Ultra-Bold"/>
              <a:sym typeface="Open Sans 2 Ultra-Bold"/>
            </a:endParaRPr>
          </a:p>
        </p:txBody>
      </p:sp>
      <p:sp>
        <p:nvSpPr>
          <p:cNvPr id="23" name="TextBox 23"/>
          <p:cNvSpPr txBox="1"/>
          <p:nvPr/>
        </p:nvSpPr>
        <p:spPr>
          <a:xfrm>
            <a:off x="6999714" y="1267336"/>
            <a:ext cx="4028798" cy="419100"/>
          </a:xfrm>
          <a:prstGeom prst="rect">
            <a:avLst/>
          </a:prstGeom>
        </p:spPr>
        <p:txBody>
          <a:bodyPr lIns="0" tIns="0" rIns="0" bIns="0" rtlCol="0" anchor="t">
            <a:spAutoFit/>
          </a:bodyPr>
          <a:lstStyle/>
          <a:p>
            <a:pPr marL="0" lvl="0" indent="0" algn="l">
              <a:lnSpc>
                <a:spcPts val="3360"/>
              </a:lnSpc>
              <a:spcBef>
                <a:spcPct val="0"/>
              </a:spcBef>
            </a:pPr>
            <a:r>
              <a:rPr lang="en-US" sz="2800" b="1" spc="139">
                <a:solidFill>
                  <a:srgbClr val="FFFFFF"/>
                </a:solidFill>
                <a:latin typeface="Open Sans 2 Ultra-Bold"/>
                <a:ea typeface="Open Sans 2 Ultra-Bold"/>
                <a:cs typeface="Open Sans 2 Ultra-Bold"/>
                <a:sym typeface="Open Sans 2 Ultra-Bold"/>
              </a:rPr>
              <a:t>Future Scope</a:t>
            </a:r>
            <a:endParaRPr lang="en-US" sz="2800" b="1" spc="139">
              <a:solidFill>
                <a:srgbClr val="FFFFFF"/>
              </a:solidFill>
              <a:latin typeface="Open Sans 2 Ultra-Bold"/>
              <a:ea typeface="Open Sans 2 Ultra-Bold"/>
              <a:cs typeface="Open Sans 2 Ultra-Bold"/>
              <a:sym typeface="Open Sans 2 Ultra-Bold"/>
            </a:endParaRPr>
          </a:p>
        </p:txBody>
      </p:sp>
      <p:sp>
        <p:nvSpPr>
          <p:cNvPr id="24" name="TextBox 24"/>
          <p:cNvSpPr txBox="1"/>
          <p:nvPr/>
        </p:nvSpPr>
        <p:spPr>
          <a:xfrm>
            <a:off x="12539820" y="1267336"/>
            <a:ext cx="3982145" cy="419100"/>
          </a:xfrm>
          <a:prstGeom prst="rect">
            <a:avLst/>
          </a:prstGeom>
        </p:spPr>
        <p:txBody>
          <a:bodyPr lIns="0" tIns="0" rIns="0" bIns="0" rtlCol="0" anchor="t">
            <a:spAutoFit/>
          </a:bodyPr>
          <a:lstStyle/>
          <a:p>
            <a:pPr marL="0" lvl="0" indent="0" algn="l">
              <a:lnSpc>
                <a:spcPts val="3360"/>
              </a:lnSpc>
              <a:spcBef>
                <a:spcPct val="0"/>
              </a:spcBef>
            </a:pPr>
            <a:r>
              <a:rPr lang="en-US" sz="2800" b="1" spc="139">
                <a:solidFill>
                  <a:srgbClr val="FFFFFF"/>
                </a:solidFill>
                <a:latin typeface="Open Sans 2 Ultra-Bold"/>
                <a:ea typeface="Open Sans 2 Ultra-Bold"/>
                <a:cs typeface="Open Sans 2 Ultra-Bold"/>
                <a:sym typeface="Open Sans 2 Ultra-Bold"/>
              </a:rPr>
              <a:t>Conclusion</a:t>
            </a:r>
            <a:endParaRPr lang="en-US" sz="2800" b="1" spc="139">
              <a:solidFill>
                <a:srgbClr val="FFFFFF"/>
              </a:solidFill>
              <a:latin typeface="Open Sans 2 Ultra-Bold"/>
              <a:ea typeface="Open Sans 2 Ultra-Bold"/>
              <a:cs typeface="Open Sans 2 Ultra-Bold"/>
              <a:sym typeface="Open Sans 2 Ultra-Bold"/>
            </a:endParaRPr>
          </a:p>
        </p:txBody>
      </p:sp>
      <p:sp>
        <p:nvSpPr>
          <p:cNvPr id="25" name="TextBox 25"/>
          <p:cNvSpPr txBox="1"/>
          <p:nvPr/>
        </p:nvSpPr>
        <p:spPr>
          <a:xfrm>
            <a:off x="12295514" y="1998690"/>
            <a:ext cx="4730291" cy="7045325"/>
          </a:xfrm>
          <a:prstGeom prst="rect">
            <a:avLst/>
          </a:prstGeom>
        </p:spPr>
        <p:txBody>
          <a:bodyPr lIns="0" tIns="0" rIns="0" bIns="0" rtlCol="0" anchor="t">
            <a:spAutoFit/>
          </a:bodyPr>
          <a:lstStyle/>
          <a:p>
            <a:pPr marL="0" lvl="0" indent="0" algn="l">
              <a:lnSpc>
                <a:spcPts val="2800"/>
              </a:lnSpc>
              <a:spcBef>
                <a:spcPct val="0"/>
              </a:spcBef>
            </a:pPr>
            <a:r>
              <a:rPr lang="en-US" sz="2000">
                <a:solidFill>
                  <a:srgbClr val="FFFFFF"/>
                </a:solidFill>
                <a:latin typeface="Open Sans 2" panose="020B0606030504020204"/>
                <a:ea typeface="Open Sans 2" panose="020B0606030504020204"/>
                <a:cs typeface="Open Sans 2" panose="020B0606030504020204"/>
                <a:sym typeface="Open Sans 2" panose="020B0606030504020204"/>
              </a:rPr>
              <a:t>Sign language gloves, with their potential to bridge the communication gap between the hearing and deaf communities, represent a significant advancement in assistive technology. By leveraging the power of sensors, microcontrollers, and machine learning, these devices can accurately recognize and translate sign language gestures into spoken language or text. While current technology still faces challenges in terms of accuracy, wearability, and battery life, ongoing research and development promise to overcome these limitations. As technology continues to evolve, sign language gloves have the potential to become a powerful tool for empowering deaf individuals and fostering greater inclusivity</a:t>
            </a:r>
            <a:endParaRPr lang="en-US" sz="2000">
              <a:solidFill>
                <a:srgbClr val="FFFFFF"/>
              </a:solidFill>
              <a:latin typeface="Open Sans 2" panose="020B0606030504020204"/>
              <a:ea typeface="Open Sans 2" panose="020B0606030504020204"/>
              <a:cs typeface="Open Sans 2" panose="020B0606030504020204"/>
              <a:sym typeface="Open Sans 2" panose="020B0606030504020204"/>
            </a:endParaRPr>
          </a:p>
        </p:txBody>
      </p:sp>
      <p:grpSp>
        <p:nvGrpSpPr>
          <p:cNvPr id="26" name="Group 26"/>
          <p:cNvGrpSpPr/>
          <p:nvPr/>
        </p:nvGrpSpPr>
        <p:grpSpPr>
          <a:xfrm rot="0">
            <a:off x="14862441" y="8955638"/>
            <a:ext cx="1815970" cy="605323"/>
            <a:chOff x="0" y="0"/>
            <a:chExt cx="2421294" cy="807098"/>
          </a:xfrm>
        </p:grpSpPr>
        <p:grpSp>
          <p:nvGrpSpPr>
            <p:cNvPr id="27" name="Group 27"/>
            <p:cNvGrpSpPr/>
            <p:nvPr/>
          </p:nvGrpSpPr>
          <p:grpSpPr>
            <a:xfrm rot="0">
              <a:off x="0" y="0"/>
              <a:ext cx="1614196" cy="807098"/>
              <a:chOff x="0" y="0"/>
              <a:chExt cx="812800" cy="406400"/>
            </a:xfrm>
          </p:grpSpPr>
          <p:sp>
            <p:nvSpPr>
              <p:cNvPr id="28" name="Freeform 28"/>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id="29" name="TextBox 29"/>
              <p:cNvSpPr txBox="1"/>
              <p:nvPr/>
            </p:nvSpPr>
            <p:spPr>
              <a:xfrm>
                <a:off x="177800" y="19050"/>
                <a:ext cx="558800" cy="387350"/>
              </a:xfrm>
              <a:prstGeom prst="rect">
                <a:avLst/>
              </a:prstGeom>
            </p:spPr>
            <p:txBody>
              <a:bodyPr lIns="50800" tIns="50800" rIns="50800" bIns="50800" rtlCol="0" anchor="ctr"/>
              <a:lstStyle/>
              <a:p>
                <a:pPr algn="ctr">
                  <a:lnSpc>
                    <a:spcPts val="2090"/>
                  </a:lnSpc>
                </a:pPr>
              </a:p>
            </p:txBody>
          </p:sp>
        </p:grpSp>
        <p:grpSp>
          <p:nvGrpSpPr>
            <p:cNvPr id="30" name="Group 30"/>
            <p:cNvGrpSpPr/>
            <p:nvPr/>
          </p:nvGrpSpPr>
          <p:grpSpPr>
            <a:xfrm rot="0">
              <a:off x="1614196" y="0"/>
              <a:ext cx="807098" cy="807098"/>
              <a:chOff x="0" y="0"/>
              <a:chExt cx="406400" cy="406400"/>
            </a:xfrm>
          </p:grpSpPr>
          <p:sp>
            <p:nvSpPr>
              <p:cNvPr id="31" name="Freeform 31"/>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id="32" name="TextBox 32"/>
              <p:cNvSpPr txBox="1"/>
              <p:nvPr/>
            </p:nvSpPr>
            <p:spPr>
              <a:xfrm>
                <a:off x="177800" y="19050"/>
                <a:ext cx="152400" cy="387350"/>
              </a:xfrm>
              <a:prstGeom prst="rect">
                <a:avLst/>
              </a:prstGeom>
            </p:spPr>
            <p:txBody>
              <a:bodyPr lIns="50800" tIns="50800" rIns="50800" bIns="50800" rtlCol="0" anchor="ctr"/>
              <a:lstStyle/>
              <a:p>
                <a:pPr algn="ctr">
                  <a:lnSpc>
                    <a:spcPts val="2090"/>
                  </a:lnSpc>
                </a:p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2888" b="-12888"/>
            </a:stretch>
          </a:blipFill>
        </p:spPr>
      </p:sp>
      <p:grpSp>
        <p:nvGrpSpPr>
          <p:cNvPr id="3" name="Group 3"/>
          <p:cNvGrpSpPr/>
          <p:nvPr/>
        </p:nvGrpSpPr>
        <p:grpSpPr>
          <a:xfrm rot="0">
            <a:off x="2819435" y="5811918"/>
            <a:ext cx="11838870" cy="2626360"/>
            <a:chOff x="-540173" y="2942167"/>
            <a:chExt cx="15785160" cy="3501813"/>
          </a:xfrm>
        </p:grpSpPr>
        <p:sp>
          <p:nvSpPr>
            <p:cNvPr id="4" name="TextBox 4"/>
            <p:cNvSpPr txBox="1"/>
            <p:nvPr/>
          </p:nvSpPr>
          <p:spPr>
            <a:xfrm>
              <a:off x="-540173" y="3778038"/>
              <a:ext cx="15785160" cy="2665942"/>
            </a:xfrm>
            <a:prstGeom prst="rect">
              <a:avLst/>
            </a:prstGeom>
          </p:spPr>
          <p:txBody>
            <a:bodyPr lIns="0" tIns="0" rIns="0" bIns="0" rtlCol="0" anchor="t">
              <a:spAutoFit/>
            </a:bodyPr>
            <a:lstStyle/>
            <a:p>
              <a:pPr marL="0" lvl="0" indent="0" algn="ctr">
                <a:lnSpc>
                  <a:spcPts val="14500"/>
                </a:lnSpc>
              </a:pPr>
              <a:r>
                <a:rPr lang="en-US" sz="14500" b="1">
                  <a:solidFill>
                    <a:srgbClr val="163459"/>
                  </a:solidFill>
                  <a:latin typeface="Black Mango Bold" panose="02020A03060303060403"/>
                  <a:ea typeface="Black Mango Bold" panose="02020A03060303060403"/>
                  <a:cs typeface="Black Mango Bold" panose="02020A03060303060403"/>
                  <a:sym typeface="Black Mango Bold" panose="02020A03060303060403"/>
                </a:rPr>
                <a:t>Thank you!</a:t>
              </a:r>
              <a:endParaRPr lang="en-US" sz="14500" b="1">
                <a:solidFill>
                  <a:srgbClr val="163459"/>
                </a:solidFill>
                <a:latin typeface="Black Mango Bold" panose="02020A03060303060403"/>
                <a:ea typeface="Black Mango Bold" panose="02020A03060303060403"/>
                <a:cs typeface="Black Mango Bold" panose="02020A03060303060403"/>
                <a:sym typeface="Black Mango Bold" panose="02020A03060303060403"/>
              </a:endParaRPr>
            </a:p>
          </p:txBody>
        </p:sp>
        <p:sp>
          <p:nvSpPr>
            <p:cNvPr id="5" name="Freeform 5"/>
            <p:cNvSpPr/>
            <p:nvPr/>
          </p:nvSpPr>
          <p:spPr>
            <a:xfrm>
              <a:off x="7498880" y="2942167"/>
              <a:ext cx="787400" cy="787400"/>
            </a:xfrm>
            <a:custGeom>
              <a:avLst/>
              <a:gdLst/>
              <a:ahLst/>
              <a:cxnLst/>
              <a:rect l="l" t="t" r="r" b="b"/>
              <a:pathLst>
                <a:path w="787400" h="787400">
                  <a:moveTo>
                    <a:pt x="0" y="0"/>
                  </a:moveTo>
                  <a:lnTo>
                    <a:pt x="787400" y="0"/>
                  </a:lnTo>
                  <a:lnTo>
                    <a:pt x="787400" y="787400"/>
                  </a:lnTo>
                  <a:lnTo>
                    <a:pt x="0" y="78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051437" y="4001057"/>
              <a:ext cx="11682285" cy="666749"/>
            </a:xfrm>
            <a:prstGeom prst="rect">
              <a:avLst/>
            </a:prstGeom>
          </p:spPr>
          <p:txBody>
            <a:bodyPr lIns="0" tIns="0" rIns="0" bIns="0" rtlCol="0" anchor="t">
              <a:spAutoFit/>
            </a:bodyPr>
            <a:lstStyle/>
            <a:p>
              <a:pPr algn="ctr">
                <a:lnSpc>
                  <a:spcPts val="4200"/>
                </a:lnSpc>
              </a:pPr>
            </a:p>
          </p:txBody>
        </p:sp>
      </p:grpSp>
      <p:pic>
        <p:nvPicPr>
          <p:cNvPr id="7" name="Picture 6" descr="WhatsApp Image 2024-11-19 at 10.02.47_29fb7360"/>
          <p:cNvPicPr>
            <a:picLocks noChangeAspect="1"/>
          </p:cNvPicPr>
          <p:nvPr/>
        </p:nvPicPr>
        <p:blipFill>
          <a:blip r:embed="rId4"/>
          <a:stretch>
            <a:fillRect/>
          </a:stretch>
        </p:blipFill>
        <p:spPr>
          <a:xfrm>
            <a:off x="4267200" y="1485900"/>
            <a:ext cx="8482965" cy="45764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DC5D0"/>
        </a:solidFill>
        <a:effectLst/>
      </p:bgPr>
    </p:bg>
    <p:spTree>
      <p:nvGrpSpPr>
        <p:cNvPr id="1" name=""/>
        <p:cNvGrpSpPr/>
        <p:nvPr/>
      </p:nvGrpSpPr>
      <p:grpSpPr>
        <a:xfrm>
          <a:off x="0" y="0"/>
          <a:ext cx="0" cy="0"/>
          <a:chOff x="0" y="0"/>
          <a:chExt cx="0" cy="0"/>
        </a:xfrm>
      </p:grpSpPr>
      <p:grpSp>
        <p:nvGrpSpPr>
          <p:cNvPr id="2" name="Group 2"/>
          <p:cNvGrpSpPr/>
          <p:nvPr/>
        </p:nvGrpSpPr>
        <p:grpSpPr>
          <a:xfrm rot="0">
            <a:off x="3136767" y="3482528"/>
            <a:ext cx="7102552" cy="3862986"/>
            <a:chOff x="0" y="0"/>
            <a:chExt cx="1387661" cy="754731"/>
          </a:xfrm>
        </p:grpSpPr>
        <p:sp>
          <p:nvSpPr>
            <p:cNvPr id="3" name="Freeform 3"/>
            <p:cNvSpPr/>
            <p:nvPr/>
          </p:nvSpPr>
          <p:spPr>
            <a:xfrm>
              <a:off x="0" y="0"/>
              <a:ext cx="1387661" cy="754731"/>
            </a:xfrm>
            <a:custGeom>
              <a:avLst/>
              <a:gdLst/>
              <a:ahLst/>
              <a:cxnLst/>
              <a:rect l="l" t="t" r="r" b="b"/>
              <a:pathLst>
                <a:path w="1387661" h="754731">
                  <a:moveTo>
                    <a:pt x="0" y="0"/>
                  </a:moveTo>
                  <a:lnTo>
                    <a:pt x="1387661" y="0"/>
                  </a:lnTo>
                  <a:lnTo>
                    <a:pt x="1387661" y="754731"/>
                  </a:lnTo>
                  <a:lnTo>
                    <a:pt x="0" y="754731"/>
                  </a:lnTo>
                  <a:close/>
                </a:path>
              </a:pathLst>
            </a:custGeom>
            <a:solidFill>
              <a:srgbClr val="E97145"/>
            </a:solidFill>
          </p:spPr>
        </p:sp>
        <p:sp>
          <p:nvSpPr>
            <p:cNvPr id="4" name="TextBox 4"/>
            <p:cNvSpPr txBox="1"/>
            <p:nvPr/>
          </p:nvSpPr>
          <p:spPr>
            <a:xfrm>
              <a:off x="0" y="-47625"/>
              <a:ext cx="1387661" cy="802356"/>
            </a:xfrm>
            <a:prstGeom prst="rect">
              <a:avLst/>
            </a:prstGeom>
          </p:spPr>
          <p:txBody>
            <a:bodyPr lIns="50800" tIns="50800" rIns="50800" bIns="50800" rtlCol="0" anchor="ctr"/>
            <a:lstStyle/>
            <a:p>
              <a:pPr algn="ctr">
                <a:lnSpc>
                  <a:spcPts val="3500"/>
                </a:lnSpc>
              </a:pPr>
            </a:p>
          </p:txBody>
        </p:sp>
      </p:grpSp>
      <p:grpSp>
        <p:nvGrpSpPr>
          <p:cNvPr id="5" name="Group 5"/>
          <p:cNvGrpSpPr/>
          <p:nvPr/>
        </p:nvGrpSpPr>
        <p:grpSpPr>
          <a:xfrm rot="0">
            <a:off x="11607894" y="3482528"/>
            <a:ext cx="6332058" cy="3862986"/>
            <a:chOff x="0" y="0"/>
            <a:chExt cx="1237126" cy="754731"/>
          </a:xfrm>
        </p:grpSpPr>
        <p:sp>
          <p:nvSpPr>
            <p:cNvPr id="6" name="Freeform 6"/>
            <p:cNvSpPr/>
            <p:nvPr/>
          </p:nvSpPr>
          <p:spPr>
            <a:xfrm>
              <a:off x="0" y="0"/>
              <a:ext cx="1237126" cy="754731"/>
            </a:xfrm>
            <a:custGeom>
              <a:avLst/>
              <a:gdLst/>
              <a:ahLst/>
              <a:cxnLst/>
              <a:rect l="l" t="t" r="r" b="b"/>
              <a:pathLst>
                <a:path w="1237126" h="754731">
                  <a:moveTo>
                    <a:pt x="0" y="0"/>
                  </a:moveTo>
                  <a:lnTo>
                    <a:pt x="1237126" y="0"/>
                  </a:lnTo>
                  <a:lnTo>
                    <a:pt x="1237126" y="754731"/>
                  </a:lnTo>
                  <a:lnTo>
                    <a:pt x="0" y="754731"/>
                  </a:lnTo>
                  <a:close/>
                </a:path>
              </a:pathLst>
            </a:custGeom>
            <a:solidFill>
              <a:srgbClr val="927FA2"/>
            </a:solidFill>
          </p:spPr>
        </p:sp>
        <p:sp>
          <p:nvSpPr>
            <p:cNvPr id="7" name="TextBox 7"/>
            <p:cNvSpPr txBox="1"/>
            <p:nvPr/>
          </p:nvSpPr>
          <p:spPr>
            <a:xfrm>
              <a:off x="0" y="-47625"/>
              <a:ext cx="1237126" cy="802356"/>
            </a:xfrm>
            <a:prstGeom prst="rect">
              <a:avLst/>
            </a:prstGeom>
          </p:spPr>
          <p:txBody>
            <a:bodyPr lIns="50800" tIns="50800" rIns="50800" bIns="50800" rtlCol="0" anchor="ctr"/>
            <a:lstStyle/>
            <a:p>
              <a:pPr algn="ctr">
                <a:lnSpc>
                  <a:spcPts val="3500"/>
                </a:lnSpc>
              </a:pPr>
            </a:p>
          </p:txBody>
        </p:sp>
      </p:grpSp>
      <p:sp>
        <p:nvSpPr>
          <p:cNvPr id="8" name="TextBox 8"/>
          <p:cNvSpPr txBox="1"/>
          <p:nvPr/>
        </p:nvSpPr>
        <p:spPr>
          <a:xfrm>
            <a:off x="465100" y="1698509"/>
            <a:ext cx="1157015" cy="1485109"/>
          </a:xfrm>
          <a:prstGeom prst="rect">
            <a:avLst/>
          </a:prstGeom>
        </p:spPr>
        <p:txBody>
          <a:bodyPr lIns="0" tIns="0" rIns="0" bIns="0" rtlCol="0" anchor="t">
            <a:spAutoFit/>
          </a:bodyPr>
          <a:lstStyle/>
          <a:p>
            <a:pPr algn="l">
              <a:lnSpc>
                <a:spcPts val="12120"/>
              </a:lnSpc>
            </a:pPr>
            <a:r>
              <a:rPr lang="en-US" sz="8655" b="1">
                <a:solidFill>
                  <a:srgbClr val="324070"/>
                </a:solidFill>
                <a:latin typeface="Garet 1 Bold"/>
                <a:ea typeface="Garet 1 Bold"/>
                <a:cs typeface="Garet 1 Bold"/>
                <a:sym typeface="Garet 1 Bold"/>
              </a:rPr>
              <a:t>2.</a:t>
            </a:r>
            <a:endParaRPr lang="en-US" sz="8655" b="1">
              <a:solidFill>
                <a:srgbClr val="324070"/>
              </a:solidFill>
              <a:latin typeface="Garet 1 Bold"/>
              <a:ea typeface="Garet 1 Bold"/>
              <a:cs typeface="Garet 1 Bold"/>
              <a:sym typeface="Garet 1 Bold"/>
            </a:endParaRPr>
          </a:p>
        </p:txBody>
      </p:sp>
      <p:sp>
        <p:nvSpPr>
          <p:cNvPr id="9" name="TextBox 9"/>
          <p:cNvSpPr txBox="1"/>
          <p:nvPr/>
        </p:nvSpPr>
        <p:spPr>
          <a:xfrm>
            <a:off x="3435909" y="5034368"/>
            <a:ext cx="1157015" cy="1485109"/>
          </a:xfrm>
          <a:prstGeom prst="rect">
            <a:avLst/>
          </a:prstGeom>
        </p:spPr>
        <p:txBody>
          <a:bodyPr lIns="0" tIns="0" rIns="0" bIns="0" rtlCol="0" anchor="t">
            <a:spAutoFit/>
          </a:bodyPr>
          <a:lstStyle/>
          <a:p>
            <a:pPr algn="l">
              <a:lnSpc>
                <a:spcPts val="12120"/>
              </a:lnSpc>
            </a:pPr>
            <a:r>
              <a:rPr lang="en-US" sz="8655" b="1">
                <a:solidFill>
                  <a:srgbClr val="324070"/>
                </a:solidFill>
                <a:latin typeface="Garet 1 Bold"/>
                <a:ea typeface="Garet 1 Bold"/>
                <a:cs typeface="Garet 1 Bold"/>
                <a:sym typeface="Garet 1 Bold"/>
              </a:rPr>
              <a:t>4.</a:t>
            </a:r>
            <a:endParaRPr lang="en-US" sz="8655" b="1">
              <a:solidFill>
                <a:srgbClr val="324070"/>
              </a:solidFill>
              <a:latin typeface="Garet 1 Bold"/>
              <a:ea typeface="Garet 1 Bold"/>
              <a:cs typeface="Garet 1 Bold"/>
              <a:sym typeface="Garet 1 Bold"/>
            </a:endParaRPr>
          </a:p>
        </p:txBody>
      </p:sp>
      <p:sp>
        <p:nvSpPr>
          <p:cNvPr id="10" name="AutoShape 10"/>
          <p:cNvSpPr/>
          <p:nvPr/>
        </p:nvSpPr>
        <p:spPr>
          <a:xfrm>
            <a:off x="1112644" y="3156016"/>
            <a:ext cx="4870755" cy="0"/>
          </a:xfrm>
          <a:prstGeom prst="line">
            <a:avLst/>
          </a:prstGeom>
          <a:ln w="47625" cap="flat">
            <a:solidFill>
              <a:srgbClr val="B24E2A"/>
            </a:solidFill>
            <a:prstDash val="solid"/>
            <a:headEnd type="none" w="sm" len="sm"/>
            <a:tailEnd type="none" w="sm" len="sm"/>
          </a:ln>
        </p:spPr>
      </p:sp>
      <p:sp>
        <p:nvSpPr>
          <p:cNvPr id="11" name="AutoShape 11"/>
          <p:cNvSpPr/>
          <p:nvPr/>
        </p:nvSpPr>
        <p:spPr>
          <a:xfrm>
            <a:off x="9903167" y="2906265"/>
            <a:ext cx="4870755" cy="0"/>
          </a:xfrm>
          <a:prstGeom prst="line">
            <a:avLst/>
          </a:prstGeom>
          <a:ln w="47625" cap="flat">
            <a:solidFill>
              <a:srgbClr val="5A426D"/>
            </a:solidFill>
            <a:prstDash val="solid"/>
            <a:headEnd type="none" w="sm" len="sm"/>
            <a:tailEnd type="none" w="sm" len="sm"/>
          </a:ln>
        </p:spPr>
      </p:sp>
      <p:sp>
        <p:nvSpPr>
          <p:cNvPr id="12" name="TextBox 12"/>
          <p:cNvSpPr txBox="1"/>
          <p:nvPr/>
        </p:nvSpPr>
        <p:spPr>
          <a:xfrm>
            <a:off x="1441114" y="753733"/>
            <a:ext cx="3391305" cy="1041402"/>
          </a:xfrm>
          <a:prstGeom prst="rect">
            <a:avLst/>
          </a:prstGeom>
        </p:spPr>
        <p:txBody>
          <a:bodyPr lIns="0" tIns="0" rIns="0" bIns="0" rtlCol="0" anchor="t">
            <a:spAutoFit/>
          </a:bodyPr>
          <a:lstStyle/>
          <a:p>
            <a:pPr algn="l">
              <a:lnSpc>
                <a:spcPts val="7700"/>
              </a:lnSpc>
            </a:pPr>
            <a:r>
              <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rPr>
              <a:t>Abstract</a:t>
            </a:r>
            <a:endPar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endParaRPr>
          </a:p>
        </p:txBody>
      </p:sp>
      <p:sp>
        <p:nvSpPr>
          <p:cNvPr id="13" name="TextBox 13"/>
          <p:cNvSpPr txBox="1"/>
          <p:nvPr/>
        </p:nvSpPr>
        <p:spPr>
          <a:xfrm>
            <a:off x="10239319" y="508343"/>
            <a:ext cx="6338109" cy="1041400"/>
          </a:xfrm>
          <a:prstGeom prst="rect">
            <a:avLst/>
          </a:prstGeom>
        </p:spPr>
        <p:txBody>
          <a:bodyPr lIns="0" tIns="0" rIns="0" bIns="0" rtlCol="0" anchor="t">
            <a:spAutoFit/>
          </a:bodyPr>
          <a:lstStyle/>
          <a:p>
            <a:pPr algn="l">
              <a:lnSpc>
                <a:spcPts val="7700"/>
              </a:lnSpc>
            </a:pPr>
            <a:r>
              <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rPr>
              <a:t>ProjectExplaination</a:t>
            </a:r>
            <a:endPar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endParaRPr>
          </a:p>
        </p:txBody>
      </p:sp>
      <p:sp>
        <p:nvSpPr>
          <p:cNvPr id="14" name="TextBox 14"/>
          <p:cNvSpPr txBox="1"/>
          <p:nvPr/>
        </p:nvSpPr>
        <p:spPr>
          <a:xfrm>
            <a:off x="1476642" y="1900303"/>
            <a:ext cx="4816540" cy="1041400"/>
          </a:xfrm>
          <a:prstGeom prst="rect">
            <a:avLst/>
          </a:prstGeom>
        </p:spPr>
        <p:txBody>
          <a:bodyPr lIns="0" tIns="0" rIns="0" bIns="0" rtlCol="0" anchor="t">
            <a:spAutoFit/>
          </a:bodyPr>
          <a:lstStyle/>
          <a:p>
            <a:pPr algn="l">
              <a:lnSpc>
                <a:spcPts val="7700"/>
              </a:lnSpc>
            </a:pPr>
            <a:r>
              <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rPr>
              <a:t>introduction</a:t>
            </a:r>
            <a:endPar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endParaRPr>
          </a:p>
        </p:txBody>
      </p:sp>
      <p:sp>
        <p:nvSpPr>
          <p:cNvPr id="15" name="TextBox 15"/>
          <p:cNvSpPr txBox="1"/>
          <p:nvPr/>
        </p:nvSpPr>
        <p:spPr>
          <a:xfrm>
            <a:off x="465100" y="430392"/>
            <a:ext cx="1157015" cy="1485109"/>
          </a:xfrm>
          <a:prstGeom prst="rect">
            <a:avLst/>
          </a:prstGeom>
        </p:spPr>
        <p:txBody>
          <a:bodyPr lIns="0" tIns="0" rIns="0" bIns="0" rtlCol="0" anchor="t">
            <a:spAutoFit/>
          </a:bodyPr>
          <a:lstStyle/>
          <a:p>
            <a:pPr algn="l">
              <a:lnSpc>
                <a:spcPts val="12120"/>
              </a:lnSpc>
            </a:pPr>
            <a:r>
              <a:rPr lang="en-US" sz="8655" b="1">
                <a:solidFill>
                  <a:srgbClr val="324070"/>
                </a:solidFill>
                <a:latin typeface="Garet 1 Bold"/>
                <a:ea typeface="Garet 1 Bold"/>
                <a:cs typeface="Garet 1 Bold"/>
                <a:sym typeface="Garet 1 Bold"/>
              </a:rPr>
              <a:t>1.</a:t>
            </a:r>
            <a:endParaRPr lang="en-US" sz="8655" b="1">
              <a:solidFill>
                <a:srgbClr val="324070"/>
              </a:solidFill>
              <a:latin typeface="Garet 1 Bold"/>
              <a:ea typeface="Garet 1 Bold"/>
              <a:cs typeface="Garet 1 Bold"/>
              <a:sym typeface="Garet 1 Bold"/>
            </a:endParaRPr>
          </a:p>
        </p:txBody>
      </p:sp>
      <p:sp>
        <p:nvSpPr>
          <p:cNvPr id="16" name="TextBox 16"/>
          <p:cNvSpPr txBox="1"/>
          <p:nvPr/>
        </p:nvSpPr>
        <p:spPr>
          <a:xfrm>
            <a:off x="3435909" y="3552999"/>
            <a:ext cx="1157015" cy="1485109"/>
          </a:xfrm>
          <a:prstGeom prst="rect">
            <a:avLst/>
          </a:prstGeom>
        </p:spPr>
        <p:txBody>
          <a:bodyPr lIns="0" tIns="0" rIns="0" bIns="0" rtlCol="0" anchor="t">
            <a:spAutoFit/>
          </a:bodyPr>
          <a:lstStyle/>
          <a:p>
            <a:pPr algn="l">
              <a:lnSpc>
                <a:spcPts val="12120"/>
              </a:lnSpc>
            </a:pPr>
            <a:r>
              <a:rPr lang="en-US" sz="8655" b="1">
                <a:solidFill>
                  <a:srgbClr val="324070"/>
                </a:solidFill>
                <a:latin typeface="Garet 1 Bold"/>
                <a:ea typeface="Garet 1 Bold"/>
                <a:cs typeface="Garet 1 Bold"/>
                <a:sym typeface="Garet 1 Bold"/>
              </a:rPr>
              <a:t>3.</a:t>
            </a:r>
            <a:endParaRPr lang="en-US" sz="8655" b="1">
              <a:solidFill>
                <a:srgbClr val="324070"/>
              </a:solidFill>
              <a:latin typeface="Garet 1 Bold"/>
              <a:ea typeface="Garet 1 Bold"/>
              <a:cs typeface="Garet 1 Bold"/>
              <a:sym typeface="Garet 1 Bold"/>
            </a:endParaRPr>
          </a:p>
        </p:txBody>
      </p:sp>
      <p:sp>
        <p:nvSpPr>
          <p:cNvPr id="17" name="TextBox 17"/>
          <p:cNvSpPr txBox="1"/>
          <p:nvPr/>
        </p:nvSpPr>
        <p:spPr>
          <a:xfrm>
            <a:off x="4663692" y="5204471"/>
            <a:ext cx="3815457" cy="2012950"/>
          </a:xfrm>
          <a:prstGeom prst="rect">
            <a:avLst/>
          </a:prstGeom>
        </p:spPr>
        <p:txBody>
          <a:bodyPr lIns="0" tIns="0" rIns="0" bIns="0" rtlCol="0" anchor="t">
            <a:spAutoFit/>
          </a:bodyPr>
          <a:lstStyle/>
          <a:p>
            <a:pPr algn="l">
              <a:lnSpc>
                <a:spcPts val="7700"/>
              </a:lnSpc>
            </a:pPr>
            <a:r>
              <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rPr>
              <a:t>Project descrption</a:t>
            </a:r>
            <a:endPar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endParaRPr>
          </a:p>
        </p:txBody>
      </p:sp>
      <p:sp>
        <p:nvSpPr>
          <p:cNvPr id="18" name="TextBox 18"/>
          <p:cNvSpPr txBox="1"/>
          <p:nvPr/>
        </p:nvSpPr>
        <p:spPr>
          <a:xfrm>
            <a:off x="4491153" y="3795204"/>
            <a:ext cx="5748166" cy="1041400"/>
          </a:xfrm>
          <a:prstGeom prst="rect">
            <a:avLst/>
          </a:prstGeom>
        </p:spPr>
        <p:txBody>
          <a:bodyPr lIns="0" tIns="0" rIns="0" bIns="0" rtlCol="0" anchor="t">
            <a:spAutoFit/>
          </a:bodyPr>
          <a:lstStyle/>
          <a:p>
            <a:pPr algn="l">
              <a:lnSpc>
                <a:spcPts val="7700"/>
              </a:lnSpc>
            </a:pPr>
            <a:r>
              <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rPr>
              <a:t>Literature Survey</a:t>
            </a:r>
            <a:endPar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endParaRPr>
          </a:p>
        </p:txBody>
      </p:sp>
      <p:sp>
        <p:nvSpPr>
          <p:cNvPr id="19" name="TextBox 19"/>
          <p:cNvSpPr txBox="1"/>
          <p:nvPr/>
        </p:nvSpPr>
        <p:spPr>
          <a:xfrm>
            <a:off x="13007915" y="5653097"/>
            <a:ext cx="4251385" cy="1041400"/>
          </a:xfrm>
          <a:prstGeom prst="rect">
            <a:avLst/>
          </a:prstGeom>
        </p:spPr>
        <p:txBody>
          <a:bodyPr lIns="0" tIns="0" rIns="0" bIns="0" rtlCol="0" anchor="t">
            <a:spAutoFit/>
          </a:bodyPr>
          <a:lstStyle/>
          <a:p>
            <a:pPr algn="l">
              <a:lnSpc>
                <a:spcPts val="7700"/>
              </a:lnSpc>
            </a:pPr>
            <a:r>
              <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rPr>
              <a:t>Conclusion</a:t>
            </a:r>
            <a:endPar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endParaRPr>
          </a:p>
        </p:txBody>
      </p:sp>
      <p:sp>
        <p:nvSpPr>
          <p:cNvPr id="20" name="TextBox 20"/>
          <p:cNvSpPr txBox="1"/>
          <p:nvPr/>
        </p:nvSpPr>
        <p:spPr>
          <a:xfrm>
            <a:off x="392525" y="8528128"/>
            <a:ext cx="9722291" cy="1317469"/>
          </a:xfrm>
          <a:prstGeom prst="rect">
            <a:avLst/>
          </a:prstGeom>
        </p:spPr>
        <p:txBody>
          <a:bodyPr lIns="0" tIns="0" rIns="0" bIns="0" rtlCol="0" anchor="t">
            <a:spAutoFit/>
          </a:bodyPr>
          <a:lstStyle/>
          <a:p>
            <a:pPr algn="l">
              <a:lnSpc>
                <a:spcPts val="10860"/>
              </a:lnSpc>
            </a:pPr>
            <a:r>
              <a:rPr lang="en-US" sz="7755" b="1">
                <a:solidFill>
                  <a:srgbClr val="324070"/>
                </a:solidFill>
                <a:latin typeface="Cerebri Bold" panose="00000800000000000000"/>
                <a:ea typeface="Cerebri Bold" panose="00000800000000000000"/>
                <a:cs typeface="Cerebri Bold" panose="00000800000000000000"/>
                <a:sym typeface="Cerebri Bold" panose="00000800000000000000"/>
              </a:rPr>
              <a:t>Table of contents</a:t>
            </a:r>
            <a:endParaRPr lang="en-US" sz="7755" b="1">
              <a:solidFill>
                <a:srgbClr val="324070"/>
              </a:solidFill>
              <a:latin typeface="Cerebri Bold" panose="00000800000000000000"/>
              <a:ea typeface="Cerebri Bold" panose="00000800000000000000"/>
              <a:cs typeface="Cerebri Bold" panose="00000800000000000000"/>
              <a:sym typeface="Cerebri Bold" panose="00000800000000000000"/>
            </a:endParaRPr>
          </a:p>
        </p:txBody>
      </p:sp>
      <p:sp>
        <p:nvSpPr>
          <p:cNvPr id="21" name="Freeform 21"/>
          <p:cNvSpPr/>
          <p:nvPr/>
        </p:nvSpPr>
        <p:spPr>
          <a:xfrm>
            <a:off x="7136153" y="5912929"/>
            <a:ext cx="6206333" cy="7650333"/>
          </a:xfrm>
          <a:custGeom>
            <a:avLst/>
            <a:gdLst/>
            <a:ahLst/>
            <a:cxnLst/>
            <a:rect l="l" t="t" r="r" b="b"/>
            <a:pathLst>
              <a:path w="6206333" h="7650333">
                <a:moveTo>
                  <a:pt x="0" y="0"/>
                </a:moveTo>
                <a:lnTo>
                  <a:pt x="6206332" y="0"/>
                </a:lnTo>
                <a:lnTo>
                  <a:pt x="6206332" y="7650334"/>
                </a:lnTo>
                <a:lnTo>
                  <a:pt x="0" y="7650334"/>
                </a:lnTo>
                <a:lnTo>
                  <a:pt x="0" y="0"/>
                </a:lnTo>
                <a:close/>
              </a:path>
            </a:pathLst>
          </a:custGeom>
          <a:blipFill>
            <a:blip r:embed="rId1"/>
            <a:stretch>
              <a:fillRect/>
            </a:stretch>
          </a:blipFill>
        </p:spPr>
      </p:sp>
      <p:sp>
        <p:nvSpPr>
          <p:cNvPr id="22" name="TextBox 22"/>
          <p:cNvSpPr txBox="1"/>
          <p:nvPr/>
        </p:nvSpPr>
        <p:spPr>
          <a:xfrm>
            <a:off x="9284518" y="135003"/>
            <a:ext cx="1157015" cy="1485109"/>
          </a:xfrm>
          <a:prstGeom prst="rect">
            <a:avLst/>
          </a:prstGeom>
        </p:spPr>
        <p:txBody>
          <a:bodyPr lIns="0" tIns="0" rIns="0" bIns="0" rtlCol="0" anchor="t">
            <a:spAutoFit/>
          </a:bodyPr>
          <a:lstStyle/>
          <a:p>
            <a:pPr algn="l">
              <a:lnSpc>
                <a:spcPts val="12120"/>
              </a:lnSpc>
            </a:pPr>
            <a:r>
              <a:rPr lang="en-US" sz="8655" b="1">
                <a:solidFill>
                  <a:srgbClr val="324070"/>
                </a:solidFill>
                <a:latin typeface="Garet 1 Bold"/>
                <a:ea typeface="Garet 1 Bold"/>
                <a:cs typeface="Garet 1 Bold"/>
                <a:sym typeface="Garet 1 Bold"/>
              </a:rPr>
              <a:t>5.</a:t>
            </a:r>
            <a:endParaRPr lang="en-US" sz="8655" b="1">
              <a:solidFill>
                <a:srgbClr val="324070"/>
              </a:solidFill>
              <a:latin typeface="Garet 1 Bold"/>
              <a:ea typeface="Garet 1 Bold"/>
              <a:cs typeface="Garet 1 Bold"/>
              <a:sym typeface="Garet 1 Bold"/>
            </a:endParaRPr>
          </a:p>
        </p:txBody>
      </p:sp>
      <p:sp>
        <p:nvSpPr>
          <p:cNvPr id="23" name="TextBox 23"/>
          <p:cNvSpPr txBox="1"/>
          <p:nvPr/>
        </p:nvSpPr>
        <p:spPr>
          <a:xfrm>
            <a:off x="10441533" y="1660409"/>
            <a:ext cx="5132764" cy="1041400"/>
          </a:xfrm>
          <a:prstGeom prst="rect">
            <a:avLst/>
          </a:prstGeom>
        </p:spPr>
        <p:txBody>
          <a:bodyPr lIns="0" tIns="0" rIns="0" bIns="0" rtlCol="0" anchor="t">
            <a:spAutoFit/>
          </a:bodyPr>
          <a:lstStyle/>
          <a:p>
            <a:pPr algn="l">
              <a:lnSpc>
                <a:spcPts val="7700"/>
              </a:lnSpc>
            </a:pPr>
            <a:r>
              <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rPr>
              <a:t>Block Diagram</a:t>
            </a:r>
            <a:endPar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endParaRPr>
          </a:p>
        </p:txBody>
      </p:sp>
      <p:sp>
        <p:nvSpPr>
          <p:cNvPr id="24" name="TextBox 24"/>
          <p:cNvSpPr txBox="1"/>
          <p:nvPr/>
        </p:nvSpPr>
        <p:spPr>
          <a:xfrm>
            <a:off x="9284518" y="1378293"/>
            <a:ext cx="1157015" cy="1485109"/>
          </a:xfrm>
          <a:prstGeom prst="rect">
            <a:avLst/>
          </a:prstGeom>
        </p:spPr>
        <p:txBody>
          <a:bodyPr lIns="0" tIns="0" rIns="0" bIns="0" rtlCol="0" anchor="t">
            <a:spAutoFit/>
          </a:bodyPr>
          <a:lstStyle/>
          <a:p>
            <a:pPr algn="l">
              <a:lnSpc>
                <a:spcPts val="12120"/>
              </a:lnSpc>
            </a:pPr>
            <a:r>
              <a:rPr lang="en-US" sz="8655" b="1">
                <a:solidFill>
                  <a:srgbClr val="324070"/>
                </a:solidFill>
                <a:latin typeface="Garet 1 Bold"/>
                <a:ea typeface="Garet 1 Bold"/>
                <a:cs typeface="Garet 1 Bold"/>
                <a:sym typeface="Garet 1 Bold"/>
              </a:rPr>
              <a:t>6.</a:t>
            </a:r>
            <a:endParaRPr lang="en-US" sz="8655" b="1">
              <a:solidFill>
                <a:srgbClr val="324070"/>
              </a:solidFill>
              <a:latin typeface="Garet 1 Bold"/>
              <a:ea typeface="Garet 1 Bold"/>
              <a:cs typeface="Garet 1 Bold"/>
              <a:sym typeface="Garet 1 Bold"/>
            </a:endParaRPr>
          </a:p>
        </p:txBody>
      </p:sp>
      <p:sp>
        <p:nvSpPr>
          <p:cNvPr id="25" name="TextBox 25"/>
          <p:cNvSpPr txBox="1"/>
          <p:nvPr/>
        </p:nvSpPr>
        <p:spPr>
          <a:xfrm>
            <a:off x="11850900" y="3658391"/>
            <a:ext cx="1157015" cy="1485109"/>
          </a:xfrm>
          <a:prstGeom prst="rect">
            <a:avLst/>
          </a:prstGeom>
        </p:spPr>
        <p:txBody>
          <a:bodyPr lIns="0" tIns="0" rIns="0" bIns="0" rtlCol="0" anchor="t">
            <a:spAutoFit/>
          </a:bodyPr>
          <a:lstStyle/>
          <a:p>
            <a:pPr algn="l">
              <a:lnSpc>
                <a:spcPts val="12120"/>
              </a:lnSpc>
            </a:pPr>
            <a:r>
              <a:rPr lang="en-US" sz="8655" b="1">
                <a:solidFill>
                  <a:srgbClr val="324070"/>
                </a:solidFill>
                <a:latin typeface="Garet 1 Bold"/>
                <a:ea typeface="Garet 1 Bold"/>
                <a:cs typeface="Garet 1 Bold"/>
                <a:sym typeface="Garet 1 Bold"/>
              </a:rPr>
              <a:t>7.</a:t>
            </a:r>
            <a:endParaRPr lang="en-US" sz="8655" b="1">
              <a:solidFill>
                <a:srgbClr val="324070"/>
              </a:solidFill>
              <a:latin typeface="Garet 1 Bold"/>
              <a:ea typeface="Garet 1 Bold"/>
              <a:cs typeface="Garet 1 Bold"/>
              <a:sym typeface="Garet 1 Bold"/>
            </a:endParaRPr>
          </a:p>
        </p:txBody>
      </p:sp>
      <p:sp>
        <p:nvSpPr>
          <p:cNvPr id="26" name="TextBox 26"/>
          <p:cNvSpPr txBox="1"/>
          <p:nvPr/>
        </p:nvSpPr>
        <p:spPr>
          <a:xfrm>
            <a:off x="11850900" y="5450859"/>
            <a:ext cx="1157015" cy="1485109"/>
          </a:xfrm>
          <a:prstGeom prst="rect">
            <a:avLst/>
          </a:prstGeom>
        </p:spPr>
        <p:txBody>
          <a:bodyPr lIns="0" tIns="0" rIns="0" bIns="0" rtlCol="0" anchor="t">
            <a:spAutoFit/>
          </a:bodyPr>
          <a:lstStyle/>
          <a:p>
            <a:pPr algn="l">
              <a:lnSpc>
                <a:spcPts val="12120"/>
              </a:lnSpc>
            </a:pPr>
            <a:r>
              <a:rPr lang="en-US" sz="8655" b="1">
                <a:solidFill>
                  <a:srgbClr val="324070"/>
                </a:solidFill>
                <a:latin typeface="Garet 1 Bold"/>
                <a:ea typeface="Garet 1 Bold"/>
                <a:cs typeface="Garet 1 Bold"/>
                <a:sym typeface="Garet 1 Bold"/>
              </a:rPr>
              <a:t>8.</a:t>
            </a:r>
            <a:endParaRPr lang="en-US" sz="8655" b="1">
              <a:solidFill>
                <a:srgbClr val="324070"/>
              </a:solidFill>
              <a:latin typeface="Garet 1 Bold"/>
              <a:ea typeface="Garet 1 Bold"/>
              <a:cs typeface="Garet 1 Bold"/>
              <a:sym typeface="Garet 1 Bold"/>
            </a:endParaRPr>
          </a:p>
        </p:txBody>
      </p:sp>
      <p:sp>
        <p:nvSpPr>
          <p:cNvPr id="27" name="TextBox 27"/>
          <p:cNvSpPr txBox="1"/>
          <p:nvPr/>
        </p:nvSpPr>
        <p:spPr>
          <a:xfrm>
            <a:off x="12834006" y="3609359"/>
            <a:ext cx="5105946" cy="2012950"/>
          </a:xfrm>
          <a:prstGeom prst="rect">
            <a:avLst/>
          </a:prstGeom>
        </p:spPr>
        <p:txBody>
          <a:bodyPr lIns="0" tIns="0" rIns="0" bIns="0" rtlCol="0" anchor="t">
            <a:spAutoFit/>
          </a:bodyPr>
          <a:lstStyle/>
          <a:p>
            <a:pPr algn="l">
              <a:lnSpc>
                <a:spcPts val="7700"/>
              </a:lnSpc>
            </a:pPr>
            <a:r>
              <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rPr>
              <a:t>Programming Code</a:t>
            </a:r>
            <a:endParaRPr lang="en-US" sz="5500">
              <a:solidFill>
                <a:srgbClr val="232E54"/>
              </a:solidFill>
              <a:latin typeface="Balloon Extra Bold" panose="00000900000000000000"/>
              <a:ea typeface="Balloon Extra Bold" panose="00000900000000000000"/>
              <a:cs typeface="Balloon Extra Bold" panose="00000900000000000000"/>
              <a:sym typeface="Balloon Extra Bold" panose="000009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0">
            <a:off x="11477552" y="2155331"/>
            <a:ext cx="5246370" cy="5246370"/>
            <a:chOff x="0" y="0"/>
            <a:chExt cx="739505" cy="739505"/>
          </a:xfrm>
        </p:grpSpPr>
        <p:sp>
          <p:nvSpPr>
            <p:cNvPr id="7" name="Freeform 7"/>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8" name="TextBox 8"/>
            <p:cNvSpPr txBox="1"/>
            <p:nvPr/>
          </p:nvSpPr>
          <p:spPr>
            <a:xfrm>
              <a:off x="0" y="-38100"/>
              <a:ext cx="739505" cy="777605"/>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rot="-2251509" flipH="1">
            <a:off x="11997708" y="487399"/>
            <a:ext cx="5407364" cy="11206973"/>
          </a:xfrm>
          <a:custGeom>
            <a:avLst/>
            <a:gdLst/>
            <a:ahLst/>
            <a:cxnLst/>
            <a:rect l="l" t="t" r="r" b="b"/>
            <a:pathLst>
              <a:path w="5407364" h="11206973">
                <a:moveTo>
                  <a:pt x="5407364" y="0"/>
                </a:moveTo>
                <a:lnTo>
                  <a:pt x="0" y="0"/>
                </a:lnTo>
                <a:lnTo>
                  <a:pt x="0" y="11206973"/>
                </a:lnTo>
                <a:lnTo>
                  <a:pt x="5407364" y="11206973"/>
                </a:lnTo>
                <a:lnTo>
                  <a:pt x="5407364" y="0"/>
                </a:lnTo>
                <a:close/>
              </a:path>
            </a:pathLst>
          </a:custGeom>
          <a:blipFill>
            <a:blip r:embed="rId3"/>
            <a:stretch>
              <a:fillRect/>
            </a:stretch>
          </a:blipFill>
        </p:spPr>
      </p:sp>
      <p:grpSp>
        <p:nvGrpSpPr>
          <p:cNvPr id="10" name="Group 10"/>
          <p:cNvGrpSpPr/>
          <p:nvPr/>
        </p:nvGrpSpPr>
        <p:grpSpPr>
          <a:xfrm rot="0">
            <a:off x="1028700" y="8743950"/>
            <a:ext cx="16230600" cy="1028700"/>
            <a:chOff x="0" y="0"/>
            <a:chExt cx="2287793" cy="145001"/>
          </a:xfrm>
        </p:grpSpPr>
        <p:sp>
          <p:nvSpPr>
            <p:cNvPr id="11" name="Freeform 11"/>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2" name="TextBox 12"/>
            <p:cNvSpPr txBox="1"/>
            <p:nvPr/>
          </p:nvSpPr>
          <p:spPr>
            <a:xfrm>
              <a:off x="0" y="-38100"/>
              <a:ext cx="2287793" cy="183101"/>
            </a:xfrm>
            <a:prstGeom prst="rect">
              <a:avLst/>
            </a:prstGeom>
          </p:spPr>
          <p:txBody>
            <a:bodyPr lIns="50800" tIns="50800" rIns="50800" bIns="50800" rtlCol="0" anchor="ctr"/>
            <a:lstStyle/>
            <a:p>
              <a:pPr algn="ctr">
                <a:lnSpc>
                  <a:spcPts val="2660"/>
                </a:lnSpc>
                <a:spcBef>
                  <a:spcPct val="0"/>
                </a:spcBef>
              </a:pPr>
            </a:p>
          </p:txBody>
        </p:sp>
      </p:grpSp>
      <p:sp>
        <p:nvSpPr>
          <p:cNvPr id="13" name="Freeform 13"/>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p:nvPr/>
        </p:nvGrpSpPr>
        <p:grpSpPr>
          <a:xfrm rot="0">
            <a:off x="1733550" y="8854740"/>
            <a:ext cx="2438700" cy="807119"/>
            <a:chOff x="0" y="0"/>
            <a:chExt cx="343748" cy="113768"/>
          </a:xfrm>
        </p:grpSpPr>
        <p:sp>
          <p:nvSpPr>
            <p:cNvPr id="16" name="Freeform 16"/>
            <p:cNvSpPr/>
            <p:nvPr/>
          </p:nvSpPr>
          <p:spPr>
            <a:xfrm>
              <a:off x="0" y="0"/>
              <a:ext cx="343748" cy="113768"/>
            </a:xfrm>
            <a:custGeom>
              <a:avLst/>
              <a:gdLst/>
              <a:ahLst/>
              <a:cxnLst/>
              <a:rect l="l" t="t" r="r" b="b"/>
              <a:pathLst>
                <a:path w="343748" h="11376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solidFill>
              <a:srgbClr val="244389">
                <a:alpha val="18824"/>
              </a:srgbClr>
            </a:solidFill>
            <a:ln w="38100" cap="sq">
              <a:solidFill>
                <a:srgbClr val="FFFFFF">
                  <a:alpha val="18824"/>
                </a:srgbClr>
              </a:solidFill>
              <a:prstDash val="solid"/>
              <a:miter/>
            </a:ln>
          </p:spPr>
        </p:sp>
        <p:sp>
          <p:nvSpPr>
            <p:cNvPr id="17" name="TextBox 17"/>
            <p:cNvSpPr txBox="1"/>
            <p:nvPr/>
          </p:nvSpPr>
          <p:spPr>
            <a:xfrm>
              <a:off x="0" y="-38100"/>
              <a:ext cx="343748" cy="151868"/>
            </a:xfrm>
            <a:prstGeom prst="rect">
              <a:avLst/>
            </a:prstGeom>
          </p:spPr>
          <p:txBody>
            <a:bodyPr lIns="50800" tIns="50800" rIns="50800" bIns="50800" rtlCol="0" anchor="ctr"/>
            <a:lstStyle/>
            <a:p>
              <a:pPr algn="ctr">
                <a:lnSpc>
                  <a:spcPts val="2660"/>
                </a:lnSpc>
                <a:spcBef>
                  <a:spcPct val="0"/>
                </a:spcBef>
              </a:pPr>
            </a:p>
          </p:txBody>
        </p:sp>
      </p:grpSp>
      <p:sp>
        <p:nvSpPr>
          <p:cNvPr id="18" name="Freeform 18"/>
          <p:cNvSpPr/>
          <p:nvPr/>
        </p:nvSpPr>
        <p:spPr>
          <a:xfrm>
            <a:off x="9144000" y="1906991"/>
            <a:ext cx="2031358" cy="2100088"/>
          </a:xfrm>
          <a:custGeom>
            <a:avLst/>
            <a:gdLst/>
            <a:ahLst/>
            <a:cxnLst/>
            <a:rect l="l" t="t" r="r" b="b"/>
            <a:pathLst>
              <a:path w="2031358" h="2100088">
                <a:moveTo>
                  <a:pt x="0" y="0"/>
                </a:moveTo>
                <a:lnTo>
                  <a:pt x="2031358" y="0"/>
                </a:lnTo>
                <a:lnTo>
                  <a:pt x="2031358" y="2100088"/>
                </a:lnTo>
                <a:lnTo>
                  <a:pt x="0" y="21000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2153772" y="880383"/>
            <a:ext cx="4677409" cy="281559"/>
          </a:xfrm>
          <a:prstGeom prst="rect">
            <a:avLst/>
          </a:prstGeom>
        </p:spPr>
        <p:txBody>
          <a:bodyPr lIns="0" tIns="0" rIns="0" bIns="0" rtlCol="0" anchor="t">
            <a:spAutoFit/>
          </a:bodyPr>
          <a:lstStyle/>
          <a:p>
            <a:pPr algn="l">
              <a:lnSpc>
                <a:spcPts val="1955"/>
              </a:lnSpc>
            </a:pPr>
            <a:r>
              <a:rPr lang="en-US" sz="2100" b="1">
                <a:solidFill>
                  <a:srgbClr val="FFFFFF"/>
                </a:solidFill>
                <a:latin typeface="Poppins Bold" panose="00000800000000000000"/>
                <a:ea typeface="Poppins Bold" panose="00000800000000000000"/>
                <a:cs typeface="Poppins Bold" panose="00000800000000000000"/>
                <a:sym typeface="Poppins Bold" panose="00000800000000000000"/>
              </a:rPr>
              <a:t>Sensor Glove</a:t>
            </a:r>
            <a:endParaRPr lang="en-US" sz="210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11346458" y="803382"/>
            <a:ext cx="927891" cy="358775"/>
          </a:xfrm>
          <a:prstGeom prst="rect">
            <a:avLst/>
          </a:prstGeom>
        </p:spPr>
        <p:txBody>
          <a:bodyPr lIns="0" tIns="0" rIns="0" bIns="0" rtlCol="0" anchor="t">
            <a:spAutoFit/>
          </a:bodyPr>
          <a:lstStyle/>
          <a:p>
            <a:pPr algn="r">
              <a:lnSpc>
                <a:spcPts val="2800"/>
              </a:lnSpc>
              <a:spcBef>
                <a:spcPct val="0"/>
              </a:spcBef>
            </a:pPr>
            <a:r>
              <a:rPr lang="en-US" sz="2000">
                <a:solidFill>
                  <a:srgbClr val="FFFFFF"/>
                </a:solidFill>
                <a:latin typeface="Poppins" panose="00000500000000000000"/>
                <a:ea typeface="Poppins" panose="00000500000000000000"/>
                <a:cs typeface="Poppins" panose="00000500000000000000"/>
                <a:sym typeface="Poppins" panose="00000500000000000000"/>
              </a:rPr>
              <a:t>Home</a:t>
            </a:r>
            <a:endParaRPr lang="en-US" sz="200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1" name="TextBox 21"/>
          <p:cNvSpPr txBox="1"/>
          <p:nvPr/>
        </p:nvSpPr>
        <p:spPr>
          <a:xfrm>
            <a:off x="12898741" y="803167"/>
            <a:ext cx="927891" cy="358775"/>
          </a:xfrm>
          <a:prstGeom prst="rect">
            <a:avLst/>
          </a:prstGeom>
        </p:spPr>
        <p:txBody>
          <a:bodyPr lIns="0" tIns="0" rIns="0" bIns="0" rtlCol="0" anchor="t">
            <a:spAutoFit/>
          </a:bodyPr>
          <a:lstStyle/>
          <a:p>
            <a:pPr algn="r">
              <a:lnSpc>
                <a:spcPts val="2800"/>
              </a:lnSpc>
              <a:spcBef>
                <a:spcPct val="0"/>
              </a:spcBef>
            </a:pPr>
            <a:r>
              <a:rPr lang="en-US" sz="2000">
                <a:solidFill>
                  <a:srgbClr val="FFFFFF"/>
                </a:solidFill>
                <a:latin typeface="Poppins" panose="00000500000000000000"/>
                <a:ea typeface="Poppins" panose="00000500000000000000"/>
                <a:cs typeface="Poppins" panose="00000500000000000000"/>
                <a:sym typeface="Poppins" panose="00000500000000000000"/>
              </a:rPr>
              <a:t>About</a:t>
            </a:r>
            <a:endParaRPr lang="en-US" sz="200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2" name="TextBox 22"/>
          <p:cNvSpPr txBox="1"/>
          <p:nvPr/>
        </p:nvSpPr>
        <p:spPr>
          <a:xfrm>
            <a:off x="14455282" y="803382"/>
            <a:ext cx="1104746" cy="358775"/>
          </a:xfrm>
          <a:prstGeom prst="rect">
            <a:avLst/>
          </a:prstGeom>
        </p:spPr>
        <p:txBody>
          <a:bodyPr lIns="0" tIns="0" rIns="0" bIns="0" rtlCol="0" anchor="t">
            <a:spAutoFit/>
          </a:bodyPr>
          <a:lstStyle/>
          <a:p>
            <a:pPr algn="r">
              <a:lnSpc>
                <a:spcPts val="2800"/>
              </a:lnSpc>
              <a:spcBef>
                <a:spcPct val="0"/>
              </a:spcBef>
            </a:pPr>
            <a:r>
              <a:rPr lang="en-US" sz="2000">
                <a:solidFill>
                  <a:srgbClr val="FFFFFF"/>
                </a:solidFill>
                <a:latin typeface="Poppins" panose="00000500000000000000"/>
                <a:ea typeface="Poppins" panose="00000500000000000000"/>
                <a:cs typeface="Poppins" panose="00000500000000000000"/>
                <a:sym typeface="Poppins" panose="00000500000000000000"/>
              </a:rPr>
              <a:t>Contact</a:t>
            </a:r>
            <a:endParaRPr lang="en-US" sz="200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3" name="TextBox 23"/>
          <p:cNvSpPr txBox="1"/>
          <p:nvPr/>
        </p:nvSpPr>
        <p:spPr>
          <a:xfrm>
            <a:off x="12236249" y="9050337"/>
            <a:ext cx="3868711" cy="358775"/>
          </a:xfrm>
          <a:prstGeom prst="rect">
            <a:avLst/>
          </a:prstGeom>
        </p:spPr>
        <p:txBody>
          <a:bodyPr lIns="0" tIns="0" rIns="0" bIns="0" rtlCol="0" anchor="t">
            <a:spAutoFit/>
          </a:bodyPr>
          <a:lstStyle/>
          <a:p>
            <a:pPr algn="r">
              <a:lnSpc>
                <a:spcPts val="2800"/>
              </a:lnSpc>
              <a:spcBef>
                <a:spcPct val="0"/>
              </a:spcBef>
            </a:pPr>
            <a:r>
              <a:rPr lang="en-US" sz="2000">
                <a:solidFill>
                  <a:srgbClr val="FFFFFF"/>
                </a:solidFill>
                <a:latin typeface="Poppins" panose="00000500000000000000"/>
                <a:ea typeface="Poppins" panose="00000500000000000000"/>
                <a:cs typeface="Poppins" panose="00000500000000000000"/>
                <a:sym typeface="Poppins" panose="00000500000000000000"/>
              </a:rPr>
              <a:t>Search Presentation</a:t>
            </a:r>
            <a:endParaRPr lang="en-US" sz="200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4" name="TextBox 24"/>
          <p:cNvSpPr txBox="1"/>
          <p:nvPr/>
        </p:nvSpPr>
        <p:spPr>
          <a:xfrm>
            <a:off x="1488140" y="1819275"/>
            <a:ext cx="7655860" cy="1198880"/>
          </a:xfrm>
          <a:prstGeom prst="rect">
            <a:avLst/>
          </a:prstGeom>
        </p:spPr>
        <p:txBody>
          <a:bodyPr lIns="0" tIns="0" rIns="0" bIns="0" rtlCol="0" anchor="t">
            <a:spAutoFit/>
          </a:bodyPr>
          <a:lstStyle/>
          <a:p>
            <a:pPr algn="l">
              <a:lnSpc>
                <a:spcPts val="8560"/>
              </a:lnSpc>
            </a:pPr>
            <a:r>
              <a:rPr lang="en-US" sz="8000" b="1">
                <a:solidFill>
                  <a:srgbClr val="FFFFFF"/>
                </a:solidFill>
                <a:latin typeface="Poppins Bold" panose="00000800000000000000"/>
                <a:ea typeface="Poppins Bold" panose="00000800000000000000"/>
                <a:cs typeface="Poppins Bold" panose="00000800000000000000"/>
                <a:sym typeface="Poppins Bold" panose="00000800000000000000"/>
              </a:rPr>
              <a:t>Introduction</a:t>
            </a:r>
            <a:endParaRPr lang="en-US" sz="800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25" name="TextBox 25"/>
          <p:cNvSpPr txBox="1"/>
          <p:nvPr/>
        </p:nvSpPr>
        <p:spPr>
          <a:xfrm>
            <a:off x="1488140" y="2852260"/>
            <a:ext cx="7351060" cy="7802477"/>
          </a:xfrm>
          <a:prstGeom prst="rect">
            <a:avLst/>
          </a:prstGeom>
        </p:spPr>
        <p:txBody>
          <a:bodyPr lIns="0" tIns="0" rIns="0" bIns="0" rtlCol="0" anchor="t">
            <a:spAutoFit/>
          </a:bodyPr>
          <a:lstStyle/>
          <a:p>
            <a:pPr algn="just">
              <a:lnSpc>
                <a:spcPts val="3265"/>
              </a:lnSpc>
            </a:pPr>
            <a:r>
              <a:rPr lang="en-US" sz="1920">
                <a:solidFill>
                  <a:srgbClr val="FFFFFF"/>
                </a:solidFill>
                <a:latin typeface="Poppins" panose="00000500000000000000"/>
                <a:ea typeface="Poppins" panose="00000500000000000000"/>
                <a:cs typeface="Poppins" panose="00000500000000000000"/>
                <a:sym typeface="Poppins" panose="00000500000000000000"/>
              </a:rPr>
              <a:t>Individuals with speech or hearing impairments often face significant challenges in communicating with those who do not understand sign language. This can lead to social isolation and difficulties in accessing education, employment, and healthcare.</a:t>
            </a:r>
            <a:endParaRPr lang="en-US" sz="1920">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3265"/>
              </a:lnSpc>
            </a:pPr>
            <a:r>
              <a:rPr lang="en-US" sz="1920">
                <a:solidFill>
                  <a:srgbClr val="FFFFFF"/>
                </a:solidFill>
                <a:latin typeface="Poppins" panose="00000500000000000000"/>
                <a:ea typeface="Poppins" panose="00000500000000000000"/>
                <a:cs typeface="Poppins" panose="00000500000000000000"/>
                <a:sym typeface="Poppins" panose="00000500000000000000"/>
              </a:rPr>
              <a:t>Many public spaces and services lack the necessary accommodations for individuals with hearing impairments, making it hard for them to navigate and interact with their surroundings.Sign sensor gloves offer a promising solution to these issues by providing a means for effective communication and improving accessibility. They can help bridge the communication gap and promote inclusivity in various settings, such as schools, workplaces, and public services.</a:t>
            </a:r>
            <a:endParaRPr lang="en-US" sz="1920">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3265"/>
              </a:lnSpc>
            </a:pPr>
          </a:p>
          <a:p>
            <a:pPr algn="just">
              <a:lnSpc>
                <a:spcPts val="3265"/>
              </a:lnSpc>
            </a:pPr>
          </a:p>
          <a:p>
            <a:pPr algn="just">
              <a:lnSpc>
                <a:spcPts val="3265"/>
              </a:lnSpc>
            </a:pPr>
          </a:p>
          <a:p>
            <a:pPr algn="just">
              <a:lnSpc>
                <a:spcPts val="3265"/>
              </a:lnSpc>
            </a:pPr>
          </a:p>
          <a:p>
            <a:pPr algn="just">
              <a:lnSpc>
                <a:spcPts val="3265"/>
              </a:lnSpc>
            </a:pPr>
          </a:p>
        </p:txBody>
      </p:sp>
      <p:sp>
        <p:nvSpPr>
          <p:cNvPr id="26" name="TextBox 26"/>
          <p:cNvSpPr txBox="1"/>
          <p:nvPr/>
        </p:nvSpPr>
        <p:spPr>
          <a:xfrm>
            <a:off x="1676197" y="9055631"/>
            <a:ext cx="2543678" cy="35877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panose="00000500000000000000"/>
                <a:ea typeface="Poppins" panose="00000500000000000000"/>
                <a:cs typeface="Poppins" panose="00000500000000000000"/>
                <a:sym typeface="Poppins" panose="00000500000000000000"/>
              </a:rPr>
              <a:t>Read More</a:t>
            </a:r>
            <a:endParaRPr lang="en-US" sz="200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7" name="Freeform 27"/>
          <p:cNvSpPr/>
          <p:nvPr/>
        </p:nvSpPr>
        <p:spPr>
          <a:xfrm>
            <a:off x="7223922" y="7763651"/>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3181" t="-7978" b="-150814"/>
            </a:stretch>
          </a:blipFill>
        </p:spPr>
      </p:sp>
      <p:sp>
        <p:nvSpPr>
          <p:cNvPr id="3" name="Freeform 3"/>
          <p:cNvSpPr/>
          <p:nvPr/>
        </p:nvSpPr>
        <p:spPr>
          <a:xfrm>
            <a:off x="-4446381" y="2368867"/>
            <a:ext cx="14294746" cy="6243187"/>
          </a:xfrm>
          <a:custGeom>
            <a:avLst/>
            <a:gdLst/>
            <a:ahLst/>
            <a:cxnLst/>
            <a:rect l="l" t="t" r="r" b="b"/>
            <a:pathLst>
              <a:path w="14294746" h="6243187">
                <a:moveTo>
                  <a:pt x="0" y="0"/>
                </a:moveTo>
                <a:lnTo>
                  <a:pt x="14294746" y="0"/>
                </a:lnTo>
                <a:lnTo>
                  <a:pt x="14294746" y="6243188"/>
                </a:lnTo>
                <a:lnTo>
                  <a:pt x="0" y="6243188"/>
                </a:lnTo>
                <a:lnTo>
                  <a:pt x="0" y="0"/>
                </a:lnTo>
                <a:close/>
              </a:path>
            </a:pathLst>
          </a:custGeom>
          <a:blipFill>
            <a:blip r:embed="rId2"/>
            <a:stretch>
              <a:fillRect/>
            </a:stretch>
          </a:blipFill>
        </p:spPr>
      </p:sp>
      <p:sp>
        <p:nvSpPr>
          <p:cNvPr id="4" name="Freeform 4"/>
          <p:cNvSpPr/>
          <p:nvPr/>
        </p:nvSpPr>
        <p:spPr>
          <a:xfrm>
            <a:off x="-2163616" y="-5088036"/>
            <a:ext cx="7341489" cy="8229600"/>
          </a:xfrm>
          <a:custGeom>
            <a:avLst/>
            <a:gdLst/>
            <a:ahLst/>
            <a:cxnLst/>
            <a:rect l="l" t="t" r="r" b="b"/>
            <a:pathLst>
              <a:path w="7341489" h="8229600">
                <a:moveTo>
                  <a:pt x="0" y="0"/>
                </a:moveTo>
                <a:lnTo>
                  <a:pt x="7341489" y="0"/>
                </a:lnTo>
                <a:lnTo>
                  <a:pt x="7341489" y="8229600"/>
                </a:lnTo>
                <a:lnTo>
                  <a:pt x="0" y="8229600"/>
                </a:lnTo>
                <a:lnTo>
                  <a:pt x="0" y="0"/>
                </a:lnTo>
                <a:close/>
              </a:path>
            </a:pathLst>
          </a:custGeom>
          <a:blipFill>
            <a:blip r:embed="rId3"/>
            <a:stretch>
              <a:fillRect/>
            </a:stretch>
          </a:blipFill>
        </p:spPr>
      </p:sp>
      <p:sp>
        <p:nvSpPr>
          <p:cNvPr id="5" name="TextBox 5"/>
          <p:cNvSpPr txBox="1"/>
          <p:nvPr/>
        </p:nvSpPr>
        <p:spPr>
          <a:xfrm>
            <a:off x="10039147" y="2686050"/>
            <a:ext cx="5532090" cy="2457450"/>
          </a:xfrm>
          <a:prstGeom prst="rect">
            <a:avLst/>
          </a:prstGeom>
        </p:spPr>
        <p:txBody>
          <a:bodyPr lIns="0" tIns="0" rIns="0" bIns="0" rtlCol="0" anchor="t">
            <a:spAutoFit/>
          </a:bodyPr>
          <a:lstStyle/>
          <a:p>
            <a:pPr algn="l">
              <a:lnSpc>
                <a:spcPts val="9600"/>
              </a:lnSpc>
            </a:pPr>
            <a:r>
              <a:rPr lang="en-US" sz="8000" b="1">
                <a:solidFill>
                  <a:srgbClr val="FFFFFF"/>
                </a:solidFill>
                <a:latin typeface="Barlow Bold" panose="00000800000000000000"/>
                <a:ea typeface="Barlow Bold" panose="00000800000000000000"/>
                <a:cs typeface="Barlow Bold" panose="00000800000000000000"/>
                <a:sym typeface="Barlow Bold" panose="00000800000000000000"/>
              </a:rPr>
              <a:t>Literature</a:t>
            </a:r>
            <a:endParaRPr lang="en-US" sz="8000" b="1">
              <a:solidFill>
                <a:srgbClr val="FFFFFF"/>
              </a:solidFill>
              <a:latin typeface="Barlow Bold" panose="00000800000000000000"/>
              <a:ea typeface="Barlow Bold" panose="00000800000000000000"/>
              <a:cs typeface="Barlow Bold" panose="00000800000000000000"/>
              <a:sym typeface="Barlow Bold" panose="00000800000000000000"/>
            </a:endParaRPr>
          </a:p>
          <a:p>
            <a:pPr marL="0" lvl="0" indent="0" algn="l">
              <a:lnSpc>
                <a:spcPts val="9600"/>
              </a:lnSpc>
              <a:spcBef>
                <a:spcPct val="0"/>
              </a:spcBef>
            </a:pPr>
            <a:r>
              <a:rPr lang="en-US" sz="8000" b="1">
                <a:solidFill>
                  <a:srgbClr val="FFFFFF"/>
                </a:solidFill>
                <a:latin typeface="Barlow Bold" panose="00000800000000000000"/>
                <a:ea typeface="Barlow Bold" panose="00000800000000000000"/>
                <a:cs typeface="Barlow Bold" panose="00000800000000000000"/>
                <a:sym typeface="Barlow Bold" panose="00000800000000000000"/>
              </a:rPr>
              <a:t>Survey</a:t>
            </a:r>
            <a:endParaRPr lang="en-US" sz="80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6" name="Freeform 6"/>
          <p:cNvSpPr/>
          <p:nvPr/>
        </p:nvSpPr>
        <p:spPr>
          <a:xfrm>
            <a:off x="4937975" y="6746809"/>
            <a:ext cx="7341489" cy="8229600"/>
          </a:xfrm>
          <a:custGeom>
            <a:avLst/>
            <a:gdLst/>
            <a:ahLst/>
            <a:cxnLst/>
            <a:rect l="l" t="t" r="r" b="b"/>
            <a:pathLst>
              <a:path w="7341489" h="8229600">
                <a:moveTo>
                  <a:pt x="0" y="0"/>
                </a:moveTo>
                <a:lnTo>
                  <a:pt x="7341489" y="0"/>
                </a:lnTo>
                <a:lnTo>
                  <a:pt x="7341489" y="8229600"/>
                </a:lnTo>
                <a:lnTo>
                  <a:pt x="0" y="8229600"/>
                </a:lnTo>
                <a:lnTo>
                  <a:pt x="0" y="0"/>
                </a:lnTo>
                <a:close/>
              </a:path>
            </a:pathLst>
          </a:custGeom>
          <a:blipFill>
            <a:blip r:embed="rId3"/>
            <a:stretch>
              <a:fillRect/>
            </a:stretch>
          </a:blipFill>
        </p:spPr>
      </p:sp>
      <p:sp>
        <p:nvSpPr>
          <p:cNvPr id="7" name="TextBox 7"/>
          <p:cNvSpPr txBox="1"/>
          <p:nvPr/>
        </p:nvSpPr>
        <p:spPr>
          <a:xfrm>
            <a:off x="10039147" y="5683183"/>
            <a:ext cx="8248853" cy="17684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Poppins" panose="00000500000000000000"/>
                <a:ea typeface="Poppins" panose="00000500000000000000"/>
                <a:cs typeface="Poppins" panose="00000500000000000000"/>
                <a:sym typeface="Poppins" panose="00000500000000000000"/>
              </a:rPr>
              <a:t>1. U.S. Patent No. 5,699,441 - Sagawa et al. (1997)</a:t>
            </a:r>
            <a:endParaRPr lang="en-US" sz="200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2800"/>
              </a:lnSpc>
              <a:spcBef>
                <a:spcPct val="0"/>
              </a:spcBef>
            </a:pPr>
            <a:r>
              <a:rPr lang="en-US" sz="2000">
                <a:solidFill>
                  <a:srgbClr val="FFFFFF"/>
                </a:solidFill>
                <a:latin typeface="Poppins" panose="00000500000000000000"/>
                <a:ea typeface="Poppins" panose="00000500000000000000"/>
                <a:cs typeface="Poppins" panose="00000500000000000000"/>
                <a:sym typeface="Poppins" panose="00000500000000000000"/>
              </a:rPr>
              <a:t>2. U.S. Patent No. 8,140,339 - Hernandez-Rebollar (2012)</a:t>
            </a:r>
            <a:endParaRPr lang="en-US" sz="200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2800"/>
              </a:lnSpc>
              <a:spcBef>
                <a:spcPct val="0"/>
              </a:spcBef>
            </a:pPr>
            <a:r>
              <a:rPr lang="en-US" sz="2000">
                <a:solidFill>
                  <a:srgbClr val="FFFFFF"/>
                </a:solidFill>
                <a:latin typeface="Poppins" panose="00000500000000000000"/>
                <a:ea typeface="Poppins" panose="00000500000000000000"/>
                <a:cs typeface="Poppins" panose="00000500000000000000"/>
                <a:sym typeface="Poppins" panose="00000500000000000000"/>
              </a:rPr>
              <a:t>3.Patent: US20020152077A1-M. Orlando Trujillo,Randall Patterson</a:t>
            </a:r>
            <a:endParaRPr lang="en-US" sz="2000">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2800"/>
              </a:lnSpc>
              <a:spcBef>
                <a:spcPct val="0"/>
              </a:spcBef>
            </a:pPr>
          </a:p>
          <a:p>
            <a:pPr algn="l">
              <a:lnSpc>
                <a:spcPts val="2800"/>
              </a:lnSpc>
              <a:spcBef>
                <a:spcPct val="0"/>
              </a:spcBef>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3181" t="-7978" b="-150814"/>
            </a:stretch>
          </a:blipFill>
        </p:spPr>
      </p:sp>
      <p:sp>
        <p:nvSpPr>
          <p:cNvPr id="3" name="Freeform 3"/>
          <p:cNvSpPr/>
          <p:nvPr/>
        </p:nvSpPr>
        <p:spPr>
          <a:xfrm>
            <a:off x="-2816320" y="-1850644"/>
            <a:ext cx="7034386" cy="8229600"/>
          </a:xfrm>
          <a:custGeom>
            <a:avLst/>
            <a:gdLst/>
            <a:ahLst/>
            <a:cxnLst/>
            <a:rect l="l" t="t" r="r" b="b"/>
            <a:pathLst>
              <a:path w="7034386" h="8229600">
                <a:moveTo>
                  <a:pt x="0" y="0"/>
                </a:moveTo>
                <a:lnTo>
                  <a:pt x="7034386" y="0"/>
                </a:lnTo>
                <a:lnTo>
                  <a:pt x="7034386" y="8229600"/>
                </a:lnTo>
                <a:lnTo>
                  <a:pt x="0" y="8229600"/>
                </a:lnTo>
                <a:lnTo>
                  <a:pt x="0" y="0"/>
                </a:lnTo>
                <a:close/>
              </a:path>
            </a:pathLst>
          </a:custGeom>
          <a:blipFill>
            <a:blip r:embed="rId2"/>
            <a:stretch>
              <a:fillRect/>
            </a:stretch>
          </a:blipFill>
        </p:spPr>
      </p:sp>
      <p:sp>
        <p:nvSpPr>
          <p:cNvPr id="4" name="AutoShape 4"/>
          <p:cNvSpPr/>
          <p:nvPr/>
        </p:nvSpPr>
        <p:spPr>
          <a:xfrm>
            <a:off x="471588" y="2657792"/>
            <a:ext cx="4670268" cy="0"/>
          </a:xfrm>
          <a:prstGeom prst="line">
            <a:avLst/>
          </a:prstGeom>
          <a:ln w="28575" cap="rnd">
            <a:solidFill>
              <a:srgbClr val="FFFFFF"/>
            </a:solidFill>
            <a:prstDash val="solid"/>
            <a:headEnd type="none" w="sm" len="sm"/>
            <a:tailEnd type="none" w="sm" len="sm"/>
          </a:ln>
        </p:spPr>
      </p:sp>
      <p:sp>
        <p:nvSpPr>
          <p:cNvPr id="5" name="AutoShape 5"/>
          <p:cNvSpPr/>
          <p:nvPr/>
        </p:nvSpPr>
        <p:spPr>
          <a:xfrm>
            <a:off x="471588" y="4974590"/>
            <a:ext cx="4670268" cy="0"/>
          </a:xfrm>
          <a:prstGeom prst="line">
            <a:avLst/>
          </a:prstGeom>
          <a:ln w="28575" cap="rnd">
            <a:solidFill>
              <a:srgbClr val="FFFFFF"/>
            </a:solidFill>
            <a:prstDash val="solid"/>
            <a:headEnd type="none" w="sm" len="sm"/>
            <a:tailEnd type="none" w="sm" len="sm"/>
          </a:ln>
        </p:spPr>
      </p:sp>
      <p:sp>
        <p:nvSpPr>
          <p:cNvPr id="6" name="Freeform 6"/>
          <p:cNvSpPr/>
          <p:nvPr/>
        </p:nvSpPr>
        <p:spPr>
          <a:xfrm>
            <a:off x="6546273" y="8040370"/>
            <a:ext cx="8785068" cy="8785068"/>
          </a:xfrm>
          <a:custGeom>
            <a:avLst/>
            <a:gdLst/>
            <a:ahLst/>
            <a:cxnLst/>
            <a:rect l="l" t="t" r="r" b="b"/>
            <a:pathLst>
              <a:path w="8785068" h="8785068">
                <a:moveTo>
                  <a:pt x="0" y="0"/>
                </a:moveTo>
                <a:lnTo>
                  <a:pt x="8785068" y="0"/>
                </a:lnTo>
                <a:lnTo>
                  <a:pt x="8785068" y="8785069"/>
                </a:lnTo>
                <a:lnTo>
                  <a:pt x="0" y="87850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471588" y="8628063"/>
            <a:ext cx="4670268" cy="0"/>
          </a:xfrm>
          <a:prstGeom prst="line">
            <a:avLst/>
          </a:prstGeom>
          <a:ln w="28575" cap="rnd">
            <a:solidFill>
              <a:srgbClr val="FFFFFF"/>
            </a:solidFill>
            <a:prstDash val="solid"/>
            <a:headEnd type="none" w="sm" len="sm"/>
            <a:tailEnd type="none" w="sm" len="sm"/>
          </a:ln>
        </p:spPr>
      </p:sp>
      <p:sp>
        <p:nvSpPr>
          <p:cNvPr id="8" name="TextBox 8"/>
          <p:cNvSpPr txBox="1"/>
          <p:nvPr/>
        </p:nvSpPr>
        <p:spPr>
          <a:xfrm>
            <a:off x="471588" y="555689"/>
            <a:ext cx="15804130" cy="946022"/>
          </a:xfrm>
          <a:prstGeom prst="rect">
            <a:avLst/>
          </a:prstGeom>
        </p:spPr>
        <p:txBody>
          <a:bodyPr lIns="0" tIns="0" rIns="0" bIns="0" rtlCol="0" anchor="t">
            <a:spAutoFit/>
          </a:bodyPr>
          <a:lstStyle/>
          <a:p>
            <a:pPr marL="0" lvl="0" indent="0" algn="l">
              <a:lnSpc>
                <a:spcPts val="7480"/>
              </a:lnSpc>
            </a:pPr>
            <a:r>
              <a:rPr lang="en-US" sz="6230" b="1">
                <a:solidFill>
                  <a:srgbClr val="FFFFFF"/>
                </a:solidFill>
                <a:latin typeface="Barlow Bold" panose="00000800000000000000"/>
                <a:ea typeface="Barlow Bold" panose="00000800000000000000"/>
                <a:cs typeface="Barlow Bold" panose="00000800000000000000"/>
                <a:sym typeface="Barlow Bold" panose="00000800000000000000"/>
              </a:rPr>
              <a:t>Title: Sign Language Recognition Glove</a:t>
            </a:r>
            <a:endParaRPr lang="en-US" sz="623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9" name="TextBox 9"/>
          <p:cNvSpPr txBox="1"/>
          <p:nvPr/>
        </p:nvSpPr>
        <p:spPr>
          <a:xfrm>
            <a:off x="471588" y="2070099"/>
            <a:ext cx="4670268" cy="573405"/>
          </a:xfrm>
          <a:prstGeom prst="rect">
            <a:avLst/>
          </a:prstGeom>
        </p:spPr>
        <p:txBody>
          <a:bodyPr lIns="0" tIns="0" rIns="0" bIns="0" rtlCol="0" anchor="t">
            <a:spAutoFit/>
          </a:bodyPr>
          <a:lstStyle/>
          <a:p>
            <a:pPr marL="0" lvl="0" indent="0" algn="l">
              <a:lnSpc>
                <a:spcPts val="4620"/>
              </a:lnSpc>
            </a:pPr>
            <a:r>
              <a:rPr lang="en-US" sz="3300" b="1">
                <a:solidFill>
                  <a:srgbClr val="FFFFFF"/>
                </a:solidFill>
                <a:latin typeface="Barlow Bold" panose="00000800000000000000"/>
                <a:ea typeface="Barlow Bold" panose="00000800000000000000"/>
                <a:cs typeface="Barlow Bold" panose="00000800000000000000"/>
                <a:sym typeface="Barlow Bold" panose="00000800000000000000"/>
              </a:rPr>
              <a:t>Introduction</a:t>
            </a:r>
            <a:endParaRPr lang="en-US" sz="33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0" name="TextBox 10"/>
          <p:cNvSpPr txBox="1"/>
          <p:nvPr/>
        </p:nvSpPr>
        <p:spPr>
          <a:xfrm>
            <a:off x="471588" y="2518727"/>
            <a:ext cx="17043045" cy="1944370"/>
          </a:xfrm>
          <a:prstGeom prst="rect">
            <a:avLst/>
          </a:prstGeom>
        </p:spPr>
        <p:txBody>
          <a:bodyPr lIns="0" tIns="0" rIns="0" bIns="0" rtlCol="0" anchor="t">
            <a:spAutoFit/>
          </a:bodyPr>
          <a:lstStyle/>
          <a:p>
            <a:pPr algn="just">
              <a:lnSpc>
                <a:spcPts val="3080"/>
              </a:lnSpc>
            </a:pPr>
          </a:p>
          <a:p>
            <a:pPr algn="just">
              <a:lnSpc>
                <a:spcPts val="3080"/>
              </a:lnSpc>
            </a:pPr>
            <a:r>
              <a:rPr lang="en-US" sz="2200" spc="8">
                <a:solidFill>
                  <a:srgbClr val="FFFFFF"/>
                </a:solidFill>
                <a:latin typeface="Barlow" panose="00000500000000000000"/>
                <a:ea typeface="Barlow" panose="00000500000000000000"/>
                <a:cs typeface="Barlow" panose="00000500000000000000"/>
                <a:sym typeface="Barlow" panose="00000500000000000000"/>
              </a:rPr>
              <a:t>This patent by Sagawa et al. describes a sensor-equipped glove that recognizes hand gestures associated with sign language. The glove integrates multiple sensors to detect the position, orientation, and flex of each finger. Key sensors include flex sensors embedded along each finger to measure bending angles, and accelerometers to determine hand movement and orientation in space.</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0" lvl="0" indent="0" algn="just">
              <a:lnSpc>
                <a:spcPts val="3080"/>
              </a:lnSpc>
            </a:pPr>
          </a:p>
        </p:txBody>
      </p:sp>
      <p:sp>
        <p:nvSpPr>
          <p:cNvPr id="11" name="TextBox 11"/>
          <p:cNvSpPr txBox="1"/>
          <p:nvPr/>
        </p:nvSpPr>
        <p:spPr>
          <a:xfrm>
            <a:off x="471588" y="4386897"/>
            <a:ext cx="4670268" cy="573405"/>
          </a:xfrm>
          <a:prstGeom prst="rect">
            <a:avLst/>
          </a:prstGeom>
        </p:spPr>
        <p:txBody>
          <a:bodyPr lIns="0" tIns="0" rIns="0" bIns="0" rtlCol="0" anchor="t">
            <a:spAutoFit/>
          </a:bodyPr>
          <a:lstStyle/>
          <a:p>
            <a:pPr marL="0" lvl="0" indent="0" algn="l">
              <a:lnSpc>
                <a:spcPts val="4620"/>
              </a:lnSpc>
            </a:pPr>
            <a:r>
              <a:rPr lang="en-US" sz="3300" b="1">
                <a:solidFill>
                  <a:srgbClr val="FFFFFF"/>
                </a:solidFill>
                <a:latin typeface="Barlow Bold" panose="00000800000000000000"/>
                <a:ea typeface="Barlow Bold" panose="00000800000000000000"/>
                <a:cs typeface="Barlow Bold" panose="00000800000000000000"/>
                <a:sym typeface="Barlow Bold" panose="00000800000000000000"/>
              </a:rPr>
              <a:t>Features</a:t>
            </a:r>
            <a:endParaRPr lang="en-US" sz="33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2" name="TextBox 12"/>
          <p:cNvSpPr txBox="1"/>
          <p:nvPr/>
        </p:nvSpPr>
        <p:spPr>
          <a:xfrm>
            <a:off x="471588" y="5095875"/>
            <a:ext cx="17043045" cy="2725420"/>
          </a:xfrm>
          <a:prstGeom prst="rect">
            <a:avLst/>
          </a:prstGeom>
        </p:spPr>
        <p:txBody>
          <a:bodyPr lIns="0" tIns="0" rIns="0" bIns="0" rtlCol="0" anchor="t">
            <a:spAutoFit/>
          </a:bodyPr>
          <a:lstStyle/>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Flex Sensors:</a:t>
            </a:r>
            <a:r>
              <a:rPr lang="en-US" sz="2200" spc="8">
                <a:solidFill>
                  <a:srgbClr val="FFFFFF"/>
                </a:solidFill>
                <a:latin typeface="Barlow" panose="00000500000000000000"/>
                <a:ea typeface="Barlow" panose="00000500000000000000"/>
                <a:cs typeface="Barlow" panose="00000500000000000000"/>
                <a:sym typeface="Barlow" panose="00000500000000000000"/>
              </a:rPr>
              <a:t> Measure the bending degree of each finger, capturing the specific finger positions required for sign language.</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474980" lvl="1" indent="-237490" algn="just">
              <a:lnSpc>
                <a:spcPts val="3080"/>
              </a:lnSpc>
              <a:buFont typeface="Arial" panose="020B0604020202020204"/>
              <a:buChar char="•"/>
            </a:pPr>
            <a:r>
              <a:rPr lang="en-US" sz="2200" spc="8">
                <a:solidFill>
                  <a:srgbClr val="FFFFFF"/>
                </a:solidFill>
                <a:latin typeface="Barlow" panose="00000500000000000000"/>
                <a:ea typeface="Barlow" panose="00000500000000000000"/>
                <a:cs typeface="Barlow" panose="00000500000000000000"/>
                <a:sym typeface="Barlow" panose="00000500000000000000"/>
              </a:rPr>
              <a:t>Accelerometers and Gyroscopes: Measure hand movement and orientation, helping to distinguish between signs that involve similar hand shapes but different motions.</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Recognition Process:</a:t>
            </a:r>
            <a:r>
              <a:rPr lang="en-US" sz="2200" spc="8">
                <a:solidFill>
                  <a:srgbClr val="FFFFFF"/>
                </a:solidFill>
                <a:latin typeface="Barlow" panose="00000500000000000000"/>
                <a:ea typeface="Barlow" panose="00000500000000000000"/>
                <a:cs typeface="Barlow" panose="00000500000000000000"/>
                <a:sym typeface="Barlow" panose="00000500000000000000"/>
              </a:rPr>
              <a:t> The apparatus recognizes sign language by matching the input hand gestures with the stored template patterns. This allows for continuous and real-time recognition of sign language1.</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Applications:</a:t>
            </a:r>
            <a:r>
              <a:rPr lang="en-US" sz="2200" spc="8">
                <a:solidFill>
                  <a:srgbClr val="FFFFFF"/>
                </a:solidFill>
                <a:latin typeface="Barlow" panose="00000500000000000000"/>
                <a:ea typeface="Barlow" panose="00000500000000000000"/>
                <a:cs typeface="Barlow" panose="00000500000000000000"/>
                <a:sym typeface="Barlow" panose="00000500000000000000"/>
              </a:rPr>
              <a:t> The system can be used in various applications, such as communication aids for individuals with hearing impairments, educational tools, and interactive systems.</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p:txBody>
      </p:sp>
      <p:sp>
        <p:nvSpPr>
          <p:cNvPr id="13" name="TextBox 13"/>
          <p:cNvSpPr txBox="1"/>
          <p:nvPr/>
        </p:nvSpPr>
        <p:spPr>
          <a:xfrm>
            <a:off x="471588" y="1660842"/>
            <a:ext cx="16230600" cy="905510"/>
          </a:xfrm>
          <a:prstGeom prst="rect">
            <a:avLst/>
          </a:prstGeom>
        </p:spPr>
        <p:txBody>
          <a:bodyPr lIns="0" tIns="0" rIns="0" bIns="0" rtlCol="0" anchor="t">
            <a:spAutoFit/>
          </a:bodyPr>
          <a:lstStyle/>
          <a:p>
            <a:pPr algn="l">
              <a:lnSpc>
                <a:spcPts val="3640"/>
              </a:lnSpc>
            </a:pPr>
            <a:r>
              <a:rPr lang="en-US" sz="2600">
                <a:solidFill>
                  <a:srgbClr val="FFFFFF"/>
                </a:solidFill>
                <a:latin typeface="Barlow" panose="00000500000000000000"/>
                <a:ea typeface="Barlow" panose="00000500000000000000"/>
                <a:cs typeface="Barlow" panose="00000500000000000000"/>
                <a:sym typeface="Barlow" panose="00000500000000000000"/>
              </a:rPr>
              <a:t>U.S. Patent No. 5,699,441 - Sagawa et al. (1997)</a:t>
            </a:r>
            <a:endParaRPr lang="en-US" sz="2600">
              <a:solidFill>
                <a:srgbClr val="FFFFFF"/>
              </a:solidFill>
              <a:latin typeface="Barlow" panose="00000500000000000000"/>
              <a:ea typeface="Barlow" panose="00000500000000000000"/>
              <a:cs typeface="Barlow" panose="00000500000000000000"/>
              <a:sym typeface="Barlow" panose="00000500000000000000"/>
            </a:endParaRPr>
          </a:p>
          <a:p>
            <a:pPr marL="0" lvl="0" indent="0" algn="l">
              <a:lnSpc>
                <a:spcPts val="3640"/>
              </a:lnSpc>
            </a:pPr>
          </a:p>
        </p:txBody>
      </p:sp>
      <p:sp>
        <p:nvSpPr>
          <p:cNvPr id="14" name="TextBox 14"/>
          <p:cNvSpPr txBox="1"/>
          <p:nvPr/>
        </p:nvSpPr>
        <p:spPr>
          <a:xfrm>
            <a:off x="471588" y="7964170"/>
            <a:ext cx="4670268" cy="573405"/>
          </a:xfrm>
          <a:prstGeom prst="rect">
            <a:avLst/>
          </a:prstGeom>
        </p:spPr>
        <p:txBody>
          <a:bodyPr lIns="0" tIns="0" rIns="0" bIns="0" rtlCol="0" anchor="t">
            <a:spAutoFit/>
          </a:bodyPr>
          <a:lstStyle/>
          <a:p>
            <a:pPr marL="0" lvl="0" indent="0" algn="l">
              <a:lnSpc>
                <a:spcPts val="4620"/>
              </a:lnSpc>
            </a:pPr>
            <a:r>
              <a:rPr lang="en-US" sz="3300" b="1">
                <a:solidFill>
                  <a:srgbClr val="FFFFFF"/>
                </a:solidFill>
                <a:latin typeface="Barlow Bold" panose="00000800000000000000"/>
                <a:ea typeface="Barlow Bold" panose="00000800000000000000"/>
                <a:cs typeface="Barlow Bold" panose="00000800000000000000"/>
                <a:sym typeface="Barlow Bold" panose="00000800000000000000"/>
              </a:rPr>
              <a:t>Challenges</a:t>
            </a:r>
            <a:endParaRPr lang="en-US" sz="33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5" name="TextBox 15"/>
          <p:cNvSpPr txBox="1"/>
          <p:nvPr/>
        </p:nvSpPr>
        <p:spPr>
          <a:xfrm>
            <a:off x="471588" y="8775700"/>
            <a:ext cx="17043045" cy="1163320"/>
          </a:xfrm>
          <a:prstGeom prst="rect">
            <a:avLst/>
          </a:prstGeom>
        </p:spPr>
        <p:txBody>
          <a:bodyPr lIns="0" tIns="0" rIns="0" bIns="0" rtlCol="0" anchor="t">
            <a:spAutoFit/>
          </a:bodyPr>
          <a:lstStyle/>
          <a:p>
            <a:pPr algn="just">
              <a:lnSpc>
                <a:spcPts val="3080"/>
              </a:lnSpc>
            </a:pPr>
            <a:r>
              <a:rPr lang="en-US" sz="2200" spc="8">
                <a:solidFill>
                  <a:srgbClr val="FFFFFF"/>
                </a:solidFill>
                <a:latin typeface="Barlow" panose="00000500000000000000"/>
                <a:ea typeface="Barlow" panose="00000500000000000000"/>
                <a:cs typeface="Barlow" panose="00000500000000000000"/>
                <a:sym typeface="Barlow" panose="00000500000000000000"/>
              </a:rPr>
              <a:t>While effective for capturing static hand shapes, this glove requires the user to stay within a controlled environment for optimal motion tracking. </a:t>
            </a:r>
            <a:r>
              <a:rPr lang="en-US" sz="2200" spc="8">
                <a:solidFill>
                  <a:srgbClr val="FFFFFF"/>
                </a:solidFill>
                <a:latin typeface="Barlow" panose="00000500000000000000"/>
                <a:ea typeface="Barlow" panose="00000500000000000000"/>
                <a:cs typeface="Barlow" panose="00000500000000000000"/>
                <a:sym typeface="Barlow" panose="00000500000000000000"/>
              </a:rPr>
              <a:t>The data is processed externally, which can limit portability and real-time usability.</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0" lvl="0" indent="0" algn="just">
              <a:lnSpc>
                <a:spcPts val="3080"/>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3181" t="-7978" b="-150814"/>
            </a:stretch>
          </a:blipFill>
        </p:spPr>
      </p:sp>
      <p:sp>
        <p:nvSpPr>
          <p:cNvPr id="3" name="Freeform 3"/>
          <p:cNvSpPr/>
          <p:nvPr/>
        </p:nvSpPr>
        <p:spPr>
          <a:xfrm>
            <a:off x="-2987295" y="-2031285"/>
            <a:ext cx="7034386" cy="8229600"/>
          </a:xfrm>
          <a:custGeom>
            <a:avLst/>
            <a:gdLst/>
            <a:ahLst/>
            <a:cxnLst/>
            <a:rect l="l" t="t" r="r" b="b"/>
            <a:pathLst>
              <a:path w="7034386" h="8229600">
                <a:moveTo>
                  <a:pt x="0" y="0"/>
                </a:moveTo>
                <a:lnTo>
                  <a:pt x="7034387" y="0"/>
                </a:lnTo>
                <a:lnTo>
                  <a:pt x="7034387" y="8229600"/>
                </a:lnTo>
                <a:lnTo>
                  <a:pt x="0" y="8229600"/>
                </a:lnTo>
                <a:lnTo>
                  <a:pt x="0" y="0"/>
                </a:lnTo>
                <a:close/>
              </a:path>
            </a:pathLst>
          </a:custGeom>
          <a:blipFill>
            <a:blip r:embed="rId2"/>
            <a:stretch>
              <a:fillRect/>
            </a:stretch>
          </a:blipFill>
        </p:spPr>
      </p:sp>
      <p:sp>
        <p:nvSpPr>
          <p:cNvPr id="4" name="AutoShape 4"/>
          <p:cNvSpPr/>
          <p:nvPr/>
        </p:nvSpPr>
        <p:spPr>
          <a:xfrm>
            <a:off x="529898" y="2957593"/>
            <a:ext cx="4670268" cy="0"/>
          </a:xfrm>
          <a:prstGeom prst="line">
            <a:avLst/>
          </a:prstGeom>
          <a:ln w="28575" cap="rnd">
            <a:solidFill>
              <a:srgbClr val="FFFFFF"/>
            </a:solidFill>
            <a:prstDash val="solid"/>
            <a:headEnd type="none" w="sm" len="sm"/>
            <a:tailEnd type="none" w="sm" len="sm"/>
          </a:ln>
        </p:spPr>
      </p:sp>
      <p:sp>
        <p:nvSpPr>
          <p:cNvPr id="5" name="AutoShape 5"/>
          <p:cNvSpPr/>
          <p:nvPr/>
        </p:nvSpPr>
        <p:spPr>
          <a:xfrm>
            <a:off x="529898" y="4836241"/>
            <a:ext cx="4670268" cy="0"/>
          </a:xfrm>
          <a:prstGeom prst="line">
            <a:avLst/>
          </a:prstGeom>
          <a:ln w="28575" cap="rnd">
            <a:solidFill>
              <a:srgbClr val="FFFFFF"/>
            </a:solidFill>
            <a:prstDash val="solid"/>
            <a:headEnd type="none" w="sm" len="sm"/>
            <a:tailEnd type="none" w="sm" len="sm"/>
          </a:ln>
        </p:spPr>
      </p:sp>
      <p:sp>
        <p:nvSpPr>
          <p:cNvPr id="6" name="AutoShape 6"/>
          <p:cNvSpPr/>
          <p:nvPr/>
        </p:nvSpPr>
        <p:spPr>
          <a:xfrm>
            <a:off x="529898" y="8685212"/>
            <a:ext cx="4670268" cy="0"/>
          </a:xfrm>
          <a:prstGeom prst="line">
            <a:avLst/>
          </a:prstGeom>
          <a:ln w="28575" cap="rnd">
            <a:solidFill>
              <a:srgbClr val="FFFFFF"/>
            </a:solidFill>
            <a:prstDash val="solid"/>
            <a:headEnd type="none" w="sm" len="sm"/>
            <a:tailEnd type="none" w="sm" len="sm"/>
          </a:ln>
        </p:spPr>
      </p:sp>
      <p:sp>
        <p:nvSpPr>
          <p:cNvPr id="7" name="Freeform 7"/>
          <p:cNvSpPr/>
          <p:nvPr/>
        </p:nvSpPr>
        <p:spPr>
          <a:xfrm>
            <a:off x="7086600" y="7158955"/>
            <a:ext cx="8785068" cy="8785068"/>
          </a:xfrm>
          <a:custGeom>
            <a:avLst/>
            <a:gdLst/>
            <a:ahLst/>
            <a:cxnLst/>
            <a:rect l="l" t="t" r="r" b="b"/>
            <a:pathLst>
              <a:path w="8785068" h="8785068">
                <a:moveTo>
                  <a:pt x="0" y="0"/>
                </a:moveTo>
                <a:lnTo>
                  <a:pt x="8785068" y="0"/>
                </a:lnTo>
                <a:lnTo>
                  <a:pt x="8785068" y="8785069"/>
                </a:lnTo>
                <a:lnTo>
                  <a:pt x="0" y="87850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29898" y="155687"/>
            <a:ext cx="17189313" cy="1736501"/>
          </a:xfrm>
          <a:prstGeom prst="rect">
            <a:avLst/>
          </a:prstGeom>
        </p:spPr>
        <p:txBody>
          <a:bodyPr lIns="0" tIns="0" rIns="0" bIns="0" rtlCol="0" anchor="t">
            <a:spAutoFit/>
          </a:bodyPr>
          <a:lstStyle/>
          <a:p>
            <a:pPr marL="0" lvl="0" indent="0" algn="l">
              <a:lnSpc>
                <a:spcPts val="6825"/>
              </a:lnSpc>
            </a:pPr>
            <a:r>
              <a:rPr lang="en-US" sz="5690" b="1">
                <a:solidFill>
                  <a:srgbClr val="FFFFFF"/>
                </a:solidFill>
                <a:latin typeface="Barlow Bold" panose="00000800000000000000"/>
                <a:ea typeface="Barlow Bold" panose="00000800000000000000"/>
                <a:cs typeface="Barlow Bold" panose="00000800000000000000"/>
                <a:sym typeface="Barlow Bold" panose="00000800000000000000"/>
              </a:rPr>
              <a:t>Title: AcceleGlove: Accelerometer-Based Glove for Sign Language Translation</a:t>
            </a:r>
            <a:endParaRPr lang="en-US" sz="569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9" name="TextBox 9"/>
          <p:cNvSpPr txBox="1"/>
          <p:nvPr/>
        </p:nvSpPr>
        <p:spPr>
          <a:xfrm>
            <a:off x="529898" y="1931115"/>
            <a:ext cx="16230600" cy="448310"/>
          </a:xfrm>
          <a:prstGeom prst="rect">
            <a:avLst/>
          </a:prstGeom>
        </p:spPr>
        <p:txBody>
          <a:bodyPr lIns="0" tIns="0" rIns="0" bIns="0" rtlCol="0" anchor="t">
            <a:spAutoFit/>
          </a:bodyPr>
          <a:lstStyle/>
          <a:p>
            <a:pPr marL="0" lvl="0" indent="0" algn="l">
              <a:lnSpc>
                <a:spcPts val="3640"/>
              </a:lnSpc>
            </a:pPr>
            <a:r>
              <a:rPr lang="en-US" sz="2600">
                <a:solidFill>
                  <a:srgbClr val="FFFFFF"/>
                </a:solidFill>
                <a:latin typeface="Barlow" panose="00000500000000000000"/>
                <a:ea typeface="Barlow" panose="00000500000000000000"/>
                <a:cs typeface="Barlow" panose="00000500000000000000"/>
                <a:sym typeface="Barlow" panose="00000500000000000000"/>
              </a:rPr>
              <a:t>U.S. Patent No. 8,140,339 - Hernandez-Rebollar (2012)</a:t>
            </a:r>
            <a:endParaRPr lang="en-US" sz="2600">
              <a:solidFill>
                <a:srgbClr val="FFFFFF"/>
              </a:solidFill>
              <a:latin typeface="Barlow" panose="00000500000000000000"/>
              <a:ea typeface="Barlow" panose="00000500000000000000"/>
              <a:cs typeface="Barlow" panose="00000500000000000000"/>
              <a:sym typeface="Barlow" panose="00000500000000000000"/>
            </a:endParaRPr>
          </a:p>
        </p:txBody>
      </p:sp>
      <p:sp>
        <p:nvSpPr>
          <p:cNvPr id="10" name="TextBox 10"/>
          <p:cNvSpPr txBox="1"/>
          <p:nvPr/>
        </p:nvSpPr>
        <p:spPr>
          <a:xfrm>
            <a:off x="529898" y="2398475"/>
            <a:ext cx="4670268" cy="573405"/>
          </a:xfrm>
          <a:prstGeom prst="rect">
            <a:avLst/>
          </a:prstGeom>
        </p:spPr>
        <p:txBody>
          <a:bodyPr lIns="0" tIns="0" rIns="0" bIns="0" rtlCol="0" anchor="t">
            <a:spAutoFit/>
          </a:bodyPr>
          <a:lstStyle/>
          <a:p>
            <a:pPr marL="0" lvl="0" indent="0" algn="l">
              <a:lnSpc>
                <a:spcPts val="4620"/>
              </a:lnSpc>
            </a:pPr>
            <a:r>
              <a:rPr lang="en-US" sz="3300" b="1">
                <a:solidFill>
                  <a:srgbClr val="FFFFFF"/>
                </a:solidFill>
                <a:latin typeface="Barlow Bold" panose="00000800000000000000"/>
                <a:ea typeface="Barlow Bold" panose="00000800000000000000"/>
                <a:cs typeface="Barlow Bold" panose="00000800000000000000"/>
                <a:sym typeface="Barlow Bold" panose="00000800000000000000"/>
              </a:rPr>
              <a:t>Introduction</a:t>
            </a:r>
            <a:endParaRPr lang="en-US" sz="33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1" name="TextBox 11"/>
          <p:cNvSpPr txBox="1"/>
          <p:nvPr/>
        </p:nvSpPr>
        <p:spPr>
          <a:xfrm>
            <a:off x="529898" y="3019505"/>
            <a:ext cx="16729402" cy="1553845"/>
          </a:xfrm>
          <a:prstGeom prst="rect">
            <a:avLst/>
          </a:prstGeom>
        </p:spPr>
        <p:txBody>
          <a:bodyPr lIns="0" tIns="0" rIns="0" bIns="0" rtlCol="0" anchor="t">
            <a:spAutoFit/>
          </a:bodyPr>
          <a:lstStyle/>
          <a:p>
            <a:pPr algn="just">
              <a:lnSpc>
                <a:spcPts val="3080"/>
              </a:lnSpc>
            </a:pPr>
            <a:r>
              <a:rPr lang="en-US" sz="2200" spc="8">
                <a:solidFill>
                  <a:srgbClr val="FFFFFF"/>
                </a:solidFill>
                <a:latin typeface="Barlow" panose="00000500000000000000"/>
                <a:ea typeface="Barlow" panose="00000500000000000000"/>
                <a:cs typeface="Barlow" panose="00000500000000000000"/>
                <a:sym typeface="Barlow" panose="00000500000000000000"/>
              </a:rPr>
              <a:t>Hernandez-Rebollar’s AcceleGlove is a wearable device that uses accelerometers on each finger and the palm to capture dynamic hand movements specific to sign language. The glove is designed to accurately track rapid finger and hand movements, a key aspect of translating signs with complex gestures.</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0" lvl="0" indent="0" algn="just">
              <a:lnSpc>
                <a:spcPts val="3080"/>
              </a:lnSpc>
            </a:pPr>
          </a:p>
        </p:txBody>
      </p:sp>
      <p:sp>
        <p:nvSpPr>
          <p:cNvPr id="12" name="TextBox 12"/>
          <p:cNvSpPr txBox="1"/>
          <p:nvPr/>
        </p:nvSpPr>
        <p:spPr>
          <a:xfrm>
            <a:off x="529898" y="4248548"/>
            <a:ext cx="4670268" cy="573405"/>
          </a:xfrm>
          <a:prstGeom prst="rect">
            <a:avLst/>
          </a:prstGeom>
        </p:spPr>
        <p:txBody>
          <a:bodyPr lIns="0" tIns="0" rIns="0" bIns="0" rtlCol="0" anchor="t">
            <a:spAutoFit/>
          </a:bodyPr>
          <a:lstStyle/>
          <a:p>
            <a:pPr marL="0" lvl="0" indent="0" algn="l">
              <a:lnSpc>
                <a:spcPts val="4620"/>
              </a:lnSpc>
            </a:pPr>
            <a:r>
              <a:rPr lang="en-US" sz="3300" b="1">
                <a:solidFill>
                  <a:srgbClr val="FFFFFF"/>
                </a:solidFill>
                <a:latin typeface="Barlow Bold" panose="00000800000000000000"/>
                <a:ea typeface="Barlow Bold" panose="00000800000000000000"/>
                <a:cs typeface="Barlow Bold" panose="00000800000000000000"/>
                <a:sym typeface="Barlow Bold" panose="00000800000000000000"/>
              </a:rPr>
              <a:t>Features</a:t>
            </a:r>
            <a:endParaRPr lang="en-US" sz="33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3" name="TextBox 13"/>
          <p:cNvSpPr txBox="1"/>
          <p:nvPr/>
        </p:nvSpPr>
        <p:spPr>
          <a:xfrm>
            <a:off x="529898" y="4898153"/>
            <a:ext cx="16729402" cy="3115945"/>
          </a:xfrm>
          <a:prstGeom prst="rect">
            <a:avLst/>
          </a:prstGeom>
        </p:spPr>
        <p:txBody>
          <a:bodyPr lIns="0" tIns="0" rIns="0" bIns="0" rtlCol="0" anchor="t">
            <a:spAutoFit/>
          </a:bodyPr>
          <a:lstStyle/>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Accelerometer Sensors:</a:t>
            </a:r>
            <a:r>
              <a:rPr lang="en-US" sz="2200" spc="8">
                <a:solidFill>
                  <a:srgbClr val="FFFFFF"/>
                </a:solidFill>
                <a:latin typeface="Barlow" panose="00000500000000000000"/>
                <a:ea typeface="Barlow" panose="00000500000000000000"/>
                <a:cs typeface="Barlow" panose="00000500000000000000"/>
                <a:sym typeface="Barlow" panose="00000500000000000000"/>
              </a:rPr>
              <a:t> Placed on each finger and across the palm, the accelerometers measure not only finger bending but also the speed and acceleration of movements.</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Gesture Recognition Algorithm:</a:t>
            </a:r>
            <a:r>
              <a:rPr lang="en-US" sz="2200" spc="8">
                <a:solidFill>
                  <a:srgbClr val="FFFFFF"/>
                </a:solidFill>
                <a:latin typeface="Barlow" panose="00000500000000000000"/>
                <a:ea typeface="Barlow" panose="00000500000000000000"/>
                <a:cs typeface="Barlow" panose="00000500000000000000"/>
                <a:sym typeface="Barlow" panose="00000500000000000000"/>
              </a:rPr>
              <a:t> A software-based system processes data from accelerometers to recognize specific sign language gestures.</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Vibration Feedback:</a:t>
            </a:r>
            <a:r>
              <a:rPr lang="en-US" sz="2200" spc="8">
                <a:solidFill>
                  <a:srgbClr val="FFFFFF"/>
                </a:solidFill>
                <a:latin typeface="Barlow" panose="00000500000000000000"/>
                <a:ea typeface="Barlow" panose="00000500000000000000"/>
                <a:cs typeface="Barlow" panose="00000500000000000000"/>
                <a:sym typeface="Barlow" panose="00000500000000000000"/>
              </a:rPr>
              <a:t> Provides feedback to the user, signaling when a sign is recognized, helping non-signers learn the correct signing patterns through immediate tactile feedback.</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Applications: </a:t>
            </a:r>
            <a:r>
              <a:rPr lang="en-US" sz="2200" spc="8">
                <a:solidFill>
                  <a:srgbClr val="FFFFFF"/>
                </a:solidFill>
                <a:latin typeface="Barlow" panose="00000500000000000000"/>
                <a:ea typeface="Barlow" panose="00000500000000000000"/>
                <a:cs typeface="Barlow" panose="00000500000000000000"/>
                <a:sym typeface="Barlow" panose="00000500000000000000"/>
              </a:rPr>
              <a:t>The system can be used as a communication aid for individuals with hearing or speech impairments, as well as in educational and interactive systems</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p:txBody>
      </p:sp>
      <p:sp>
        <p:nvSpPr>
          <p:cNvPr id="14" name="TextBox 14"/>
          <p:cNvSpPr txBox="1"/>
          <p:nvPr/>
        </p:nvSpPr>
        <p:spPr>
          <a:xfrm>
            <a:off x="529898" y="8061723"/>
            <a:ext cx="4670268" cy="573405"/>
          </a:xfrm>
          <a:prstGeom prst="rect">
            <a:avLst/>
          </a:prstGeom>
        </p:spPr>
        <p:txBody>
          <a:bodyPr lIns="0" tIns="0" rIns="0" bIns="0" rtlCol="0" anchor="t">
            <a:spAutoFit/>
          </a:bodyPr>
          <a:lstStyle/>
          <a:p>
            <a:pPr marL="0" lvl="0" indent="0" algn="l">
              <a:lnSpc>
                <a:spcPts val="4620"/>
              </a:lnSpc>
            </a:pPr>
            <a:r>
              <a:rPr lang="en-US" sz="3300" b="1">
                <a:solidFill>
                  <a:srgbClr val="FFFFFF"/>
                </a:solidFill>
                <a:latin typeface="Barlow Bold" panose="00000800000000000000"/>
                <a:ea typeface="Barlow Bold" panose="00000800000000000000"/>
                <a:cs typeface="Barlow Bold" panose="00000800000000000000"/>
                <a:sym typeface="Barlow Bold" panose="00000800000000000000"/>
              </a:rPr>
              <a:t>Challenges</a:t>
            </a:r>
            <a:endParaRPr lang="en-US" sz="33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5" name="TextBox 15"/>
          <p:cNvSpPr txBox="1"/>
          <p:nvPr/>
        </p:nvSpPr>
        <p:spPr>
          <a:xfrm>
            <a:off x="529898" y="8651875"/>
            <a:ext cx="16729402" cy="1553845"/>
          </a:xfrm>
          <a:prstGeom prst="rect">
            <a:avLst/>
          </a:prstGeom>
        </p:spPr>
        <p:txBody>
          <a:bodyPr lIns="0" tIns="0" rIns="0" bIns="0" rtlCol="0" anchor="t">
            <a:spAutoFit/>
          </a:bodyPr>
          <a:lstStyle/>
          <a:p>
            <a:pPr algn="just">
              <a:lnSpc>
                <a:spcPts val="3080"/>
              </a:lnSpc>
            </a:pPr>
            <a:r>
              <a:rPr lang="en-US" sz="2200" spc="8">
                <a:solidFill>
                  <a:srgbClr val="FFFFFF"/>
                </a:solidFill>
                <a:latin typeface="Barlow" panose="00000500000000000000"/>
                <a:ea typeface="Barlow" panose="00000500000000000000"/>
                <a:cs typeface="Barlow" panose="00000500000000000000"/>
                <a:sym typeface="Barlow" panose="00000500000000000000"/>
              </a:rPr>
              <a:t>Although innovative, the glove's reliance on accelerometer data alone can make it challenging to recognize some nuanced, static hand shapes accurately.</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algn="just">
              <a:lnSpc>
                <a:spcPts val="3080"/>
              </a:lnSpc>
            </a:pPr>
            <a:r>
              <a:rPr lang="en-US" sz="2200" spc="8">
                <a:solidFill>
                  <a:srgbClr val="FFFFFF"/>
                </a:solidFill>
                <a:latin typeface="Barlow" panose="00000500000000000000"/>
                <a:ea typeface="Barlow" panose="00000500000000000000"/>
                <a:cs typeface="Barlow" panose="00000500000000000000"/>
                <a:sym typeface="Barlow" panose="00000500000000000000"/>
              </a:rPr>
              <a:t>The need for external processing still presents limitations for everyday, mobile use, as it requires tethering to a processing device.</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0" lvl="0" indent="0" algn="just">
              <a:lnSpc>
                <a:spcPts val="3080"/>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3181" t="-7978" b="-150814"/>
            </a:stretch>
          </a:blipFill>
        </p:spPr>
      </p:sp>
      <p:sp>
        <p:nvSpPr>
          <p:cNvPr id="3" name="Freeform 3"/>
          <p:cNvSpPr/>
          <p:nvPr/>
        </p:nvSpPr>
        <p:spPr>
          <a:xfrm>
            <a:off x="-2987295" y="-2031285"/>
            <a:ext cx="7034386" cy="8229600"/>
          </a:xfrm>
          <a:custGeom>
            <a:avLst/>
            <a:gdLst/>
            <a:ahLst/>
            <a:cxnLst/>
            <a:rect l="l" t="t" r="r" b="b"/>
            <a:pathLst>
              <a:path w="7034386" h="8229600">
                <a:moveTo>
                  <a:pt x="0" y="0"/>
                </a:moveTo>
                <a:lnTo>
                  <a:pt x="7034387" y="0"/>
                </a:lnTo>
                <a:lnTo>
                  <a:pt x="7034387" y="8229600"/>
                </a:lnTo>
                <a:lnTo>
                  <a:pt x="0" y="8229600"/>
                </a:lnTo>
                <a:lnTo>
                  <a:pt x="0" y="0"/>
                </a:lnTo>
                <a:close/>
              </a:path>
            </a:pathLst>
          </a:custGeom>
          <a:blipFill>
            <a:blip r:embed="rId2"/>
            <a:stretch>
              <a:fillRect/>
            </a:stretch>
          </a:blipFill>
        </p:spPr>
      </p:sp>
      <p:sp>
        <p:nvSpPr>
          <p:cNvPr id="4" name="AutoShape 4"/>
          <p:cNvSpPr/>
          <p:nvPr/>
        </p:nvSpPr>
        <p:spPr>
          <a:xfrm>
            <a:off x="529898" y="2097802"/>
            <a:ext cx="4670268" cy="0"/>
          </a:xfrm>
          <a:prstGeom prst="line">
            <a:avLst/>
          </a:prstGeom>
          <a:ln w="28575" cap="rnd">
            <a:solidFill>
              <a:srgbClr val="FFFFFF"/>
            </a:solidFill>
            <a:prstDash val="solid"/>
            <a:headEnd type="none" w="sm" len="sm"/>
            <a:tailEnd type="none" w="sm" len="sm"/>
          </a:ln>
        </p:spPr>
      </p:sp>
      <p:sp>
        <p:nvSpPr>
          <p:cNvPr id="5" name="AutoShape 5"/>
          <p:cNvSpPr/>
          <p:nvPr/>
        </p:nvSpPr>
        <p:spPr>
          <a:xfrm>
            <a:off x="529898" y="4128533"/>
            <a:ext cx="4670268" cy="0"/>
          </a:xfrm>
          <a:prstGeom prst="line">
            <a:avLst/>
          </a:prstGeom>
          <a:ln w="28575" cap="rnd">
            <a:solidFill>
              <a:srgbClr val="FFFFFF"/>
            </a:solidFill>
            <a:prstDash val="solid"/>
            <a:headEnd type="none" w="sm" len="sm"/>
            <a:tailEnd type="none" w="sm" len="sm"/>
          </a:ln>
        </p:spPr>
      </p:sp>
      <p:sp>
        <p:nvSpPr>
          <p:cNvPr id="6" name="AutoShape 6"/>
          <p:cNvSpPr/>
          <p:nvPr/>
        </p:nvSpPr>
        <p:spPr>
          <a:xfrm>
            <a:off x="529898" y="8450350"/>
            <a:ext cx="4670268" cy="0"/>
          </a:xfrm>
          <a:prstGeom prst="line">
            <a:avLst/>
          </a:prstGeom>
          <a:ln w="28575" cap="rnd">
            <a:solidFill>
              <a:srgbClr val="FFFFFF"/>
            </a:solidFill>
            <a:prstDash val="solid"/>
            <a:headEnd type="none" w="sm" len="sm"/>
            <a:tailEnd type="none" w="sm" len="sm"/>
          </a:ln>
        </p:spPr>
      </p:sp>
      <p:sp>
        <p:nvSpPr>
          <p:cNvPr id="7" name="Freeform 7"/>
          <p:cNvSpPr/>
          <p:nvPr/>
        </p:nvSpPr>
        <p:spPr>
          <a:xfrm>
            <a:off x="4047092" y="8592280"/>
            <a:ext cx="8785068" cy="8785068"/>
          </a:xfrm>
          <a:custGeom>
            <a:avLst/>
            <a:gdLst/>
            <a:ahLst/>
            <a:cxnLst/>
            <a:rect l="l" t="t" r="r" b="b"/>
            <a:pathLst>
              <a:path w="8785068" h="8785068">
                <a:moveTo>
                  <a:pt x="0" y="0"/>
                </a:moveTo>
                <a:lnTo>
                  <a:pt x="8785068" y="0"/>
                </a:lnTo>
                <a:lnTo>
                  <a:pt x="8785068" y="8785068"/>
                </a:lnTo>
                <a:lnTo>
                  <a:pt x="0" y="8785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29898" y="203626"/>
            <a:ext cx="16230600" cy="981075"/>
          </a:xfrm>
          <a:prstGeom prst="rect">
            <a:avLst/>
          </a:prstGeom>
        </p:spPr>
        <p:txBody>
          <a:bodyPr lIns="0" tIns="0" rIns="0" bIns="0" rtlCol="0" anchor="t">
            <a:spAutoFit/>
          </a:bodyPr>
          <a:lstStyle/>
          <a:p>
            <a:pPr marL="0" lvl="0" indent="0" algn="l">
              <a:lnSpc>
                <a:spcPts val="7680"/>
              </a:lnSpc>
            </a:pPr>
            <a:r>
              <a:rPr lang="en-US" sz="6400" b="1">
                <a:solidFill>
                  <a:srgbClr val="FFFFFF"/>
                </a:solidFill>
                <a:latin typeface="Barlow Bold" panose="00000800000000000000"/>
                <a:ea typeface="Barlow Bold" panose="00000800000000000000"/>
                <a:cs typeface="Barlow Bold" panose="00000800000000000000"/>
                <a:sym typeface="Barlow Bold" panose="00000800000000000000"/>
              </a:rPr>
              <a:t>Title: Sign Language Translator </a:t>
            </a:r>
            <a:endParaRPr lang="en-US" sz="64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9" name="TextBox 9"/>
          <p:cNvSpPr txBox="1"/>
          <p:nvPr/>
        </p:nvSpPr>
        <p:spPr>
          <a:xfrm>
            <a:off x="529898" y="1127551"/>
            <a:ext cx="16230600" cy="448310"/>
          </a:xfrm>
          <a:prstGeom prst="rect">
            <a:avLst/>
          </a:prstGeom>
        </p:spPr>
        <p:txBody>
          <a:bodyPr lIns="0" tIns="0" rIns="0" bIns="0" rtlCol="0" anchor="t">
            <a:spAutoFit/>
          </a:bodyPr>
          <a:lstStyle/>
          <a:p>
            <a:pPr marL="0" lvl="0" indent="0" algn="l">
              <a:lnSpc>
                <a:spcPts val="3640"/>
              </a:lnSpc>
            </a:pPr>
            <a:r>
              <a:rPr lang="en-US" sz="2600">
                <a:solidFill>
                  <a:srgbClr val="FFFFFF"/>
                </a:solidFill>
                <a:latin typeface="Barlow" panose="00000500000000000000"/>
                <a:ea typeface="Barlow" panose="00000500000000000000"/>
                <a:cs typeface="Barlow" panose="00000500000000000000"/>
                <a:sym typeface="Barlow" panose="00000500000000000000"/>
              </a:rPr>
              <a:t>Patent: US20020152077A1-M. Orlando Trujillo,Randall Patterson   </a:t>
            </a:r>
            <a:r>
              <a:rPr lang="en-US" sz="2600">
                <a:solidFill>
                  <a:srgbClr val="FFFFFF"/>
                </a:solidFill>
                <a:latin typeface="Barlow" panose="00000500000000000000"/>
                <a:ea typeface="Barlow" panose="00000500000000000000"/>
                <a:cs typeface="Barlow" panose="00000500000000000000"/>
                <a:sym typeface="Barlow" panose="00000500000000000000"/>
              </a:rPr>
              <a:t>  Publication Date: October 17, 2002</a:t>
            </a:r>
            <a:endParaRPr lang="en-US" sz="2600">
              <a:solidFill>
                <a:srgbClr val="FFFFFF"/>
              </a:solidFill>
              <a:latin typeface="Barlow" panose="00000500000000000000"/>
              <a:ea typeface="Barlow" panose="00000500000000000000"/>
              <a:cs typeface="Barlow" panose="00000500000000000000"/>
              <a:sym typeface="Barlow" panose="00000500000000000000"/>
            </a:endParaRPr>
          </a:p>
        </p:txBody>
      </p:sp>
      <p:sp>
        <p:nvSpPr>
          <p:cNvPr id="10" name="TextBox 10"/>
          <p:cNvSpPr txBox="1"/>
          <p:nvPr/>
        </p:nvSpPr>
        <p:spPr>
          <a:xfrm>
            <a:off x="529898" y="1510109"/>
            <a:ext cx="4670268" cy="573405"/>
          </a:xfrm>
          <a:prstGeom prst="rect">
            <a:avLst/>
          </a:prstGeom>
        </p:spPr>
        <p:txBody>
          <a:bodyPr lIns="0" tIns="0" rIns="0" bIns="0" rtlCol="0" anchor="t">
            <a:spAutoFit/>
          </a:bodyPr>
          <a:lstStyle/>
          <a:p>
            <a:pPr marL="0" lvl="0" indent="0" algn="l">
              <a:lnSpc>
                <a:spcPts val="4620"/>
              </a:lnSpc>
            </a:pPr>
            <a:r>
              <a:rPr lang="en-US" sz="3300" b="1">
                <a:solidFill>
                  <a:srgbClr val="FFFFFF"/>
                </a:solidFill>
                <a:latin typeface="Barlow Bold" panose="00000800000000000000"/>
                <a:ea typeface="Barlow Bold" panose="00000800000000000000"/>
                <a:cs typeface="Barlow Bold" panose="00000800000000000000"/>
                <a:sym typeface="Barlow Bold" panose="00000800000000000000"/>
              </a:rPr>
              <a:t>Introduction</a:t>
            </a:r>
            <a:endParaRPr lang="en-US" sz="33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1" name="TextBox 11"/>
          <p:cNvSpPr txBox="1"/>
          <p:nvPr/>
        </p:nvSpPr>
        <p:spPr>
          <a:xfrm>
            <a:off x="529898" y="2302272"/>
            <a:ext cx="16729402" cy="1553845"/>
          </a:xfrm>
          <a:prstGeom prst="rect">
            <a:avLst/>
          </a:prstGeom>
        </p:spPr>
        <p:txBody>
          <a:bodyPr lIns="0" tIns="0" rIns="0" bIns="0" rtlCol="0" anchor="t">
            <a:spAutoFit/>
          </a:bodyPr>
          <a:lstStyle/>
          <a:p>
            <a:pPr algn="just">
              <a:lnSpc>
                <a:spcPts val="3080"/>
              </a:lnSpc>
            </a:pPr>
            <a:r>
              <a:rPr lang="en-US" sz="2200" spc="8">
                <a:solidFill>
                  <a:srgbClr val="FFFFFF"/>
                </a:solidFill>
                <a:latin typeface="Barlow" panose="00000500000000000000"/>
                <a:ea typeface="Barlow" panose="00000500000000000000"/>
                <a:cs typeface="Barlow" panose="00000500000000000000"/>
                <a:sym typeface="Barlow" panose="00000500000000000000"/>
              </a:rPr>
              <a:t>This patent describes a portable device designed to translate sign language gestures into text or spoken words. The goal of the invention is to bridge the communication gap between Deaf individuals and those who do not understand sign language by providing an electronic translator that recognizes hand and finger movements and translates them into a more universally understood format (text or audio).</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0" lvl="0" indent="0" algn="just">
              <a:lnSpc>
                <a:spcPts val="3080"/>
              </a:lnSpc>
            </a:pPr>
          </a:p>
        </p:txBody>
      </p:sp>
      <p:sp>
        <p:nvSpPr>
          <p:cNvPr id="12" name="TextBox 12"/>
          <p:cNvSpPr txBox="1"/>
          <p:nvPr/>
        </p:nvSpPr>
        <p:spPr>
          <a:xfrm>
            <a:off x="529898" y="3531315"/>
            <a:ext cx="4670268" cy="573405"/>
          </a:xfrm>
          <a:prstGeom prst="rect">
            <a:avLst/>
          </a:prstGeom>
        </p:spPr>
        <p:txBody>
          <a:bodyPr lIns="0" tIns="0" rIns="0" bIns="0" rtlCol="0" anchor="t">
            <a:spAutoFit/>
          </a:bodyPr>
          <a:lstStyle/>
          <a:p>
            <a:pPr marL="0" lvl="0" indent="0" algn="l">
              <a:lnSpc>
                <a:spcPts val="4620"/>
              </a:lnSpc>
            </a:pPr>
            <a:r>
              <a:rPr lang="en-US" sz="3300" b="1">
                <a:solidFill>
                  <a:srgbClr val="FFFFFF"/>
                </a:solidFill>
                <a:latin typeface="Barlow Bold" panose="00000800000000000000"/>
                <a:ea typeface="Barlow Bold" panose="00000800000000000000"/>
                <a:cs typeface="Barlow Bold" panose="00000800000000000000"/>
                <a:sym typeface="Barlow Bold" panose="00000800000000000000"/>
              </a:rPr>
              <a:t>Features</a:t>
            </a:r>
            <a:endParaRPr lang="en-US" sz="33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3" name="TextBox 13"/>
          <p:cNvSpPr txBox="1"/>
          <p:nvPr/>
        </p:nvSpPr>
        <p:spPr>
          <a:xfrm>
            <a:off x="529898" y="4333320"/>
            <a:ext cx="16872016" cy="3506470"/>
          </a:xfrm>
          <a:prstGeom prst="rect">
            <a:avLst/>
          </a:prstGeom>
        </p:spPr>
        <p:txBody>
          <a:bodyPr lIns="0" tIns="0" rIns="0" bIns="0" rtlCol="0" anchor="t">
            <a:spAutoFit/>
          </a:bodyPr>
          <a:lstStyle/>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Glove-Based System with Sensors:</a:t>
            </a:r>
            <a:r>
              <a:rPr lang="en-US" sz="2200" spc="8">
                <a:solidFill>
                  <a:srgbClr val="FFFFFF"/>
                </a:solidFill>
                <a:latin typeface="Barlow" panose="00000500000000000000"/>
                <a:ea typeface="Barlow" panose="00000500000000000000"/>
                <a:cs typeface="Barlow" panose="00000500000000000000"/>
                <a:sym typeface="Barlow" panose="00000500000000000000"/>
              </a:rPr>
              <a:t>The system is based on a wearable glove equipped with multiple sensors positioned on the fingers and palm.These sensors detect finger flex, hand shape, orientation, and movement. This detailed tracking allows the device to capture both static positions (like letters) and dynamic gestures (such as words or phrases).</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User Adaptability and Learning Mode:</a:t>
            </a:r>
            <a:r>
              <a:rPr lang="en-US" sz="2200" spc="8">
                <a:solidFill>
                  <a:srgbClr val="FFFFFF"/>
                </a:solidFill>
                <a:latin typeface="Barlow" panose="00000500000000000000"/>
                <a:ea typeface="Barlow" panose="00000500000000000000"/>
                <a:cs typeface="Barlow" panose="00000500000000000000"/>
                <a:sym typeface="Barlow" panose="00000500000000000000"/>
              </a:rPr>
              <a:t>The system includes a learning mode that allows it to adapt to individual variations in signing style. This adaptability improves the accuracy and personalization of the translation.Additionally, the learning mode can help ASL learners practice by providing feedback on sign accuracy</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474980" lvl="1" indent="-237490" algn="just">
              <a:lnSpc>
                <a:spcPts val="3080"/>
              </a:lnSpc>
              <a:buFont typeface="Arial" panose="020B0604020202020204"/>
              <a:buChar char="•"/>
            </a:pPr>
            <a:r>
              <a:rPr lang="en-US" sz="2200" u="sng" spc="8">
                <a:solidFill>
                  <a:srgbClr val="FFFFFF"/>
                </a:solidFill>
                <a:latin typeface="Barlow" panose="00000500000000000000"/>
                <a:ea typeface="Barlow" panose="00000500000000000000"/>
                <a:cs typeface="Barlow" panose="00000500000000000000"/>
                <a:sym typeface="Barlow" panose="00000500000000000000"/>
              </a:rPr>
              <a:t>Processor and Interpretation Algorithm:</a:t>
            </a:r>
            <a:r>
              <a:rPr lang="en-US" sz="2200" spc="8">
                <a:solidFill>
                  <a:srgbClr val="FFFFFF"/>
                </a:solidFill>
                <a:latin typeface="Barlow" panose="00000500000000000000"/>
                <a:ea typeface="Barlow" panose="00000500000000000000"/>
                <a:cs typeface="Barlow" panose="00000500000000000000"/>
                <a:sym typeface="Barlow" panose="00000500000000000000"/>
              </a:rPr>
              <a:t>The device includes an onboard processor that interprets the sensor data using an algorithm designed to match hand positions and movements with corresponding ASL symbols or words.The algorithm processes the captured data in real-time, allowing for near-instant translation.</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p:txBody>
      </p:sp>
      <p:sp>
        <p:nvSpPr>
          <p:cNvPr id="14" name="TextBox 14"/>
          <p:cNvSpPr txBox="1"/>
          <p:nvPr/>
        </p:nvSpPr>
        <p:spPr>
          <a:xfrm>
            <a:off x="529898" y="7891232"/>
            <a:ext cx="4670268" cy="592455"/>
          </a:xfrm>
          <a:prstGeom prst="rect">
            <a:avLst/>
          </a:prstGeom>
        </p:spPr>
        <p:txBody>
          <a:bodyPr lIns="0" tIns="0" rIns="0" bIns="0" rtlCol="0" anchor="t">
            <a:spAutoFit/>
          </a:bodyPr>
          <a:lstStyle/>
          <a:p>
            <a:pPr marL="0" lvl="0" indent="0" algn="l">
              <a:lnSpc>
                <a:spcPts val="4620"/>
              </a:lnSpc>
            </a:pPr>
            <a:r>
              <a:rPr lang="en-US" sz="3300" b="1">
                <a:solidFill>
                  <a:srgbClr val="FFFFFF"/>
                </a:solidFill>
                <a:latin typeface="Barlow Bold" panose="00000800000000000000"/>
                <a:ea typeface="Barlow Bold" panose="00000800000000000000"/>
                <a:cs typeface="Barlow Bold" panose="00000800000000000000"/>
                <a:sym typeface="Barlow Bold" panose="00000800000000000000"/>
              </a:rPr>
              <a:t>Challenges</a:t>
            </a:r>
            <a:endParaRPr lang="en-US" sz="33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5" name="TextBox 15"/>
          <p:cNvSpPr txBox="1"/>
          <p:nvPr/>
        </p:nvSpPr>
        <p:spPr>
          <a:xfrm>
            <a:off x="529898" y="8540838"/>
            <a:ext cx="16872016" cy="1944370"/>
          </a:xfrm>
          <a:prstGeom prst="rect">
            <a:avLst/>
          </a:prstGeom>
        </p:spPr>
        <p:txBody>
          <a:bodyPr lIns="0" tIns="0" rIns="0" bIns="0" rtlCol="0" anchor="t">
            <a:spAutoFit/>
          </a:bodyPr>
          <a:lstStyle/>
          <a:p>
            <a:pPr algn="just">
              <a:lnSpc>
                <a:spcPts val="3080"/>
              </a:lnSpc>
            </a:pPr>
            <a:r>
              <a:rPr lang="en-US" sz="2200" spc="8">
                <a:solidFill>
                  <a:srgbClr val="FFFFFF"/>
                </a:solidFill>
                <a:latin typeface="Barlow" panose="00000500000000000000"/>
                <a:ea typeface="Barlow" panose="00000500000000000000"/>
                <a:cs typeface="Barlow" panose="00000500000000000000"/>
                <a:sym typeface="Barlow" panose="00000500000000000000"/>
              </a:rPr>
              <a:t>Gesture Complexity: Sign language relies on nuanced hand shapes, movements, and even facial expressions, which are difficult to capture accurately with just hand sensors.</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algn="just">
              <a:lnSpc>
                <a:spcPts val="3080"/>
              </a:lnSpc>
            </a:pPr>
            <a:r>
              <a:rPr lang="en-US" sz="2200" spc="8">
                <a:solidFill>
                  <a:srgbClr val="FFFFFF"/>
                </a:solidFill>
                <a:latin typeface="Barlow" panose="00000500000000000000"/>
                <a:ea typeface="Barlow" panose="00000500000000000000"/>
                <a:cs typeface="Barlow" panose="00000500000000000000"/>
                <a:sym typeface="Barlow" panose="00000500000000000000"/>
              </a:rPr>
              <a:t>Sensor Limitations: Sensors may struggle to detect subtle differences in gestures, need frequent calibration, and may lose accuracy over time.</a:t>
            </a:r>
            <a:endParaRPr lang="en-US" sz="2200" spc="8">
              <a:solidFill>
                <a:srgbClr val="FFFFFF"/>
              </a:solidFill>
              <a:latin typeface="Barlow" panose="00000500000000000000"/>
              <a:ea typeface="Barlow" panose="00000500000000000000"/>
              <a:cs typeface="Barlow" panose="00000500000000000000"/>
              <a:sym typeface="Barlow" panose="00000500000000000000"/>
            </a:endParaRPr>
          </a:p>
          <a:p>
            <a:pPr marL="0" lvl="0" indent="0" algn="just">
              <a:lnSpc>
                <a:spcPts val="3080"/>
              </a:lnSpc>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26803" r="-12555" b="-10863"/>
            </a:stretch>
          </a:blipFill>
        </p:spPr>
      </p:sp>
      <p:sp>
        <p:nvSpPr>
          <p:cNvPr id="3" name="Freeform 3"/>
          <p:cNvSpPr/>
          <p:nvPr/>
        </p:nvSpPr>
        <p:spPr>
          <a:xfrm>
            <a:off x="9022843" y="-5189921"/>
            <a:ext cx="8785068" cy="8785068"/>
          </a:xfrm>
          <a:custGeom>
            <a:avLst/>
            <a:gdLst/>
            <a:ahLst/>
            <a:cxnLst/>
            <a:rect l="l" t="t" r="r" b="b"/>
            <a:pathLst>
              <a:path w="8785068" h="8785068">
                <a:moveTo>
                  <a:pt x="0" y="0"/>
                </a:moveTo>
                <a:lnTo>
                  <a:pt x="8785068" y="0"/>
                </a:lnTo>
                <a:lnTo>
                  <a:pt x="8785068" y="8785069"/>
                </a:lnTo>
                <a:lnTo>
                  <a:pt x="0" y="87850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30308" y="6367081"/>
            <a:ext cx="8785068" cy="8785068"/>
          </a:xfrm>
          <a:custGeom>
            <a:avLst/>
            <a:gdLst/>
            <a:ahLst/>
            <a:cxnLst/>
            <a:rect l="l" t="t" r="r" b="b"/>
            <a:pathLst>
              <a:path w="8785068" h="8785068">
                <a:moveTo>
                  <a:pt x="0" y="0"/>
                </a:moveTo>
                <a:lnTo>
                  <a:pt x="8785069" y="0"/>
                </a:lnTo>
                <a:lnTo>
                  <a:pt x="8785069" y="8785069"/>
                </a:lnTo>
                <a:lnTo>
                  <a:pt x="0" y="87850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983743" y="1571244"/>
            <a:ext cx="8039100" cy="3790950"/>
          </a:xfrm>
          <a:prstGeom prst="rect">
            <a:avLst/>
          </a:prstGeom>
          <a:solidFill>
            <a:srgbClr val="7177A3">
              <a:alpha val="89804"/>
            </a:srgbClr>
          </a:solidFill>
        </p:spPr>
      </p:sp>
      <p:sp>
        <p:nvSpPr>
          <p:cNvPr id="6" name="AutoShape 6"/>
          <p:cNvSpPr/>
          <p:nvPr/>
        </p:nvSpPr>
        <p:spPr>
          <a:xfrm>
            <a:off x="9220200" y="1571244"/>
            <a:ext cx="8039100" cy="3790950"/>
          </a:xfrm>
          <a:prstGeom prst="rect">
            <a:avLst/>
          </a:prstGeom>
          <a:solidFill>
            <a:srgbClr val="7177A3">
              <a:alpha val="89804"/>
            </a:srgbClr>
          </a:solidFill>
        </p:spPr>
      </p:sp>
      <p:sp>
        <p:nvSpPr>
          <p:cNvPr id="7" name="AutoShape 7"/>
          <p:cNvSpPr/>
          <p:nvPr/>
        </p:nvSpPr>
        <p:spPr>
          <a:xfrm>
            <a:off x="9220200" y="5772150"/>
            <a:ext cx="8039100" cy="3815195"/>
          </a:xfrm>
          <a:prstGeom prst="rect">
            <a:avLst/>
          </a:prstGeom>
          <a:solidFill>
            <a:srgbClr val="7177A3">
              <a:alpha val="89804"/>
            </a:srgbClr>
          </a:solidFill>
        </p:spPr>
      </p:sp>
      <p:sp>
        <p:nvSpPr>
          <p:cNvPr id="8" name="AutoShape 8"/>
          <p:cNvSpPr/>
          <p:nvPr/>
        </p:nvSpPr>
        <p:spPr>
          <a:xfrm>
            <a:off x="1028700" y="5772150"/>
            <a:ext cx="8039100" cy="3915641"/>
          </a:xfrm>
          <a:prstGeom prst="rect">
            <a:avLst/>
          </a:prstGeom>
          <a:solidFill>
            <a:srgbClr val="7177A3">
              <a:alpha val="89804"/>
            </a:srgbClr>
          </a:solidFill>
        </p:spPr>
      </p:sp>
      <p:sp>
        <p:nvSpPr>
          <p:cNvPr id="9" name="Freeform 9"/>
          <p:cNvSpPr/>
          <p:nvPr/>
        </p:nvSpPr>
        <p:spPr>
          <a:xfrm>
            <a:off x="1175490" y="1831523"/>
            <a:ext cx="3087128" cy="2191861"/>
          </a:xfrm>
          <a:custGeom>
            <a:avLst/>
            <a:gdLst/>
            <a:ahLst/>
            <a:cxnLst/>
            <a:rect l="l" t="t" r="r" b="b"/>
            <a:pathLst>
              <a:path w="3087128" h="2191861">
                <a:moveTo>
                  <a:pt x="0" y="0"/>
                </a:moveTo>
                <a:lnTo>
                  <a:pt x="3087128" y="0"/>
                </a:lnTo>
                <a:lnTo>
                  <a:pt x="3087128" y="2191861"/>
                </a:lnTo>
                <a:lnTo>
                  <a:pt x="0" y="21918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451867" y="1831523"/>
            <a:ext cx="2682836" cy="1750511"/>
          </a:xfrm>
          <a:custGeom>
            <a:avLst/>
            <a:gdLst/>
            <a:ahLst/>
            <a:cxnLst/>
            <a:rect l="l" t="t" r="r" b="b"/>
            <a:pathLst>
              <a:path w="2682836" h="1750511">
                <a:moveTo>
                  <a:pt x="0" y="0"/>
                </a:moveTo>
                <a:lnTo>
                  <a:pt x="2682837" y="0"/>
                </a:lnTo>
                <a:lnTo>
                  <a:pt x="2682837" y="1750511"/>
                </a:lnTo>
                <a:lnTo>
                  <a:pt x="0" y="1750511"/>
                </a:lnTo>
                <a:lnTo>
                  <a:pt x="0" y="0"/>
                </a:lnTo>
                <a:close/>
              </a:path>
            </a:pathLst>
          </a:custGeom>
          <a:blipFill>
            <a:blip r:embed="rId6"/>
            <a:stretch>
              <a:fillRect t="-11871" r="-9560"/>
            </a:stretch>
          </a:blipFill>
        </p:spPr>
      </p:sp>
      <p:sp>
        <p:nvSpPr>
          <p:cNvPr id="11" name="Freeform 11"/>
          <p:cNvSpPr/>
          <p:nvPr/>
        </p:nvSpPr>
        <p:spPr>
          <a:xfrm>
            <a:off x="1175490" y="5895594"/>
            <a:ext cx="2846567" cy="1961550"/>
          </a:xfrm>
          <a:custGeom>
            <a:avLst/>
            <a:gdLst/>
            <a:ahLst/>
            <a:cxnLst/>
            <a:rect l="l" t="t" r="r" b="b"/>
            <a:pathLst>
              <a:path w="2846567" h="1961550">
                <a:moveTo>
                  <a:pt x="0" y="0"/>
                </a:moveTo>
                <a:lnTo>
                  <a:pt x="2846567" y="0"/>
                </a:lnTo>
                <a:lnTo>
                  <a:pt x="2846567" y="1961550"/>
                </a:lnTo>
                <a:lnTo>
                  <a:pt x="0" y="1961550"/>
                </a:lnTo>
                <a:lnTo>
                  <a:pt x="0" y="0"/>
                </a:lnTo>
                <a:close/>
              </a:path>
            </a:pathLst>
          </a:custGeom>
          <a:blipFill>
            <a:blip r:embed="rId7"/>
            <a:stretch>
              <a:fillRect l="-6406" t="-29680" r="-27720"/>
            </a:stretch>
          </a:blipFill>
        </p:spPr>
      </p:sp>
      <p:sp>
        <p:nvSpPr>
          <p:cNvPr id="12" name="Freeform 12"/>
          <p:cNvSpPr/>
          <p:nvPr/>
        </p:nvSpPr>
        <p:spPr>
          <a:xfrm>
            <a:off x="9329442" y="5895594"/>
            <a:ext cx="2927686" cy="1961550"/>
          </a:xfrm>
          <a:custGeom>
            <a:avLst/>
            <a:gdLst/>
            <a:ahLst/>
            <a:cxnLst/>
            <a:rect l="l" t="t" r="r" b="b"/>
            <a:pathLst>
              <a:path w="2927686" h="1961550">
                <a:moveTo>
                  <a:pt x="0" y="0"/>
                </a:moveTo>
                <a:lnTo>
                  <a:pt x="2927686" y="0"/>
                </a:lnTo>
                <a:lnTo>
                  <a:pt x="2927686" y="1961550"/>
                </a:lnTo>
                <a:lnTo>
                  <a:pt x="0" y="1961550"/>
                </a:lnTo>
                <a:lnTo>
                  <a:pt x="0" y="0"/>
                </a:lnTo>
                <a:close/>
              </a:path>
            </a:pathLst>
          </a:custGeom>
          <a:blipFill>
            <a:blip r:embed="rId8"/>
            <a:stretch>
              <a:fillRect/>
            </a:stretch>
          </a:blipFill>
        </p:spPr>
      </p:sp>
      <p:sp>
        <p:nvSpPr>
          <p:cNvPr id="13" name="TextBox 13"/>
          <p:cNvSpPr txBox="1"/>
          <p:nvPr/>
        </p:nvSpPr>
        <p:spPr>
          <a:xfrm>
            <a:off x="1028700" y="436418"/>
            <a:ext cx="12386677" cy="857885"/>
          </a:xfrm>
          <a:prstGeom prst="rect">
            <a:avLst/>
          </a:prstGeom>
        </p:spPr>
        <p:txBody>
          <a:bodyPr lIns="0" tIns="0" rIns="0" bIns="0" rtlCol="0" anchor="t">
            <a:spAutoFit/>
          </a:bodyPr>
          <a:lstStyle/>
          <a:p>
            <a:pPr marL="0" lvl="0" indent="0" algn="l">
              <a:lnSpc>
                <a:spcPts val="6400"/>
              </a:lnSpc>
            </a:pPr>
            <a:r>
              <a:rPr lang="en-US" sz="6400" b="1">
                <a:solidFill>
                  <a:srgbClr val="FFFFFF"/>
                </a:solidFill>
                <a:latin typeface="Barlow Bold" panose="00000800000000000000"/>
                <a:ea typeface="Barlow Bold" panose="00000800000000000000"/>
                <a:cs typeface="Barlow Bold" panose="00000800000000000000"/>
                <a:sym typeface="Barlow Bold" panose="00000800000000000000"/>
              </a:rPr>
              <a:t>Project Description</a:t>
            </a:r>
            <a:endParaRPr lang="en-US" sz="640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4" name="TextBox 14"/>
          <p:cNvSpPr txBox="1"/>
          <p:nvPr/>
        </p:nvSpPr>
        <p:spPr>
          <a:xfrm>
            <a:off x="4476295" y="1793423"/>
            <a:ext cx="4368381" cy="1996429"/>
          </a:xfrm>
          <a:prstGeom prst="rect">
            <a:avLst/>
          </a:prstGeom>
        </p:spPr>
        <p:txBody>
          <a:bodyPr lIns="0" tIns="0" rIns="0" bIns="0" rtlCol="0" anchor="t">
            <a:spAutoFit/>
          </a:bodyPr>
          <a:lstStyle/>
          <a:p>
            <a:pPr algn="l">
              <a:lnSpc>
                <a:spcPts val="2310"/>
              </a:lnSpc>
            </a:pPr>
            <a:r>
              <a:rPr lang="en-US" sz="1650" b="1">
                <a:solidFill>
                  <a:srgbClr val="FFFFFF"/>
                </a:solidFill>
                <a:latin typeface="Barlow Bold" panose="00000800000000000000"/>
                <a:ea typeface="Barlow Bold" panose="00000800000000000000"/>
                <a:cs typeface="Barlow Bold" panose="00000800000000000000"/>
                <a:sym typeface="Barlow Bold" panose="00000800000000000000"/>
              </a:rPr>
              <a:t>Arduino boards are programmable circuit boards with various inputs and outputs, such as digital and analog pins, power supply, and communication interfaces.</a:t>
            </a:r>
            <a:endParaRPr lang="en-US" sz="1650" b="1">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2310"/>
              </a:lnSpc>
              <a:spcBef>
                <a:spcPct val="0"/>
              </a:spcBef>
            </a:pPr>
            <a:r>
              <a:rPr lang="en-US" sz="1650" b="1">
                <a:solidFill>
                  <a:srgbClr val="FFFFFF"/>
                </a:solidFill>
                <a:latin typeface="Barlow Bold" panose="00000800000000000000"/>
                <a:ea typeface="Barlow Bold" panose="00000800000000000000"/>
                <a:cs typeface="Barlow Bold" panose="00000800000000000000"/>
                <a:sym typeface="Barlow Bold" panose="00000800000000000000"/>
              </a:rPr>
              <a:t> They are designed to be user-friendly and easy to connect to sensors, actuators, and other electronic components. </a:t>
            </a:r>
            <a:endParaRPr lang="en-US" sz="165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5" name="TextBox 15"/>
          <p:cNvSpPr txBox="1"/>
          <p:nvPr/>
        </p:nvSpPr>
        <p:spPr>
          <a:xfrm>
            <a:off x="1175490" y="4062876"/>
            <a:ext cx="7669186" cy="1170698"/>
          </a:xfrm>
          <a:prstGeom prst="rect">
            <a:avLst/>
          </a:prstGeom>
        </p:spPr>
        <p:txBody>
          <a:bodyPr lIns="0" tIns="0" rIns="0" bIns="0" rtlCol="0" anchor="t">
            <a:spAutoFit/>
          </a:bodyPr>
          <a:lstStyle/>
          <a:p>
            <a:pPr algn="l">
              <a:lnSpc>
                <a:spcPts val="2335"/>
              </a:lnSpc>
            </a:pPr>
            <a:r>
              <a:rPr lang="en-US" sz="1670" b="1">
                <a:solidFill>
                  <a:srgbClr val="FFFFFF"/>
                </a:solidFill>
                <a:latin typeface="Barlow Bold" panose="00000800000000000000"/>
                <a:ea typeface="Barlow Bold" panose="00000800000000000000"/>
                <a:cs typeface="Barlow Bold" panose="00000800000000000000"/>
                <a:sym typeface="Barlow Bold" panose="00000800000000000000"/>
              </a:rPr>
              <a:t>The Arduino IDE (Integrated Development Environment) is a software application that allows you to write and upload code to your Arduino board.</a:t>
            </a:r>
            <a:endParaRPr lang="en-US" sz="1670" b="1">
              <a:solidFill>
                <a:srgbClr val="FFFFFF"/>
              </a:solidFill>
              <a:latin typeface="Barlow Bold" panose="00000800000000000000"/>
              <a:ea typeface="Barlow Bold" panose="00000800000000000000"/>
              <a:cs typeface="Barlow Bold" panose="00000800000000000000"/>
              <a:sym typeface="Barlow Bold" panose="00000800000000000000"/>
            </a:endParaRPr>
          </a:p>
          <a:p>
            <a:pPr algn="l">
              <a:lnSpc>
                <a:spcPts val="2335"/>
              </a:lnSpc>
              <a:spcBef>
                <a:spcPct val="0"/>
              </a:spcBef>
            </a:pPr>
            <a:r>
              <a:rPr lang="en-US" sz="1670" b="1">
                <a:solidFill>
                  <a:srgbClr val="FFFFFF"/>
                </a:solidFill>
                <a:latin typeface="Barlow Bold" panose="00000800000000000000"/>
                <a:ea typeface="Barlow Bold" panose="00000800000000000000"/>
                <a:cs typeface="Barlow Bold" panose="00000800000000000000"/>
                <a:sym typeface="Barlow Bold" panose="00000800000000000000"/>
              </a:rPr>
              <a:t> It uses a simplified programming language based on C++, making it accessible to beginners. </a:t>
            </a:r>
            <a:endParaRPr lang="en-US" sz="167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6" name="TextBox 16"/>
          <p:cNvSpPr txBox="1"/>
          <p:nvPr/>
        </p:nvSpPr>
        <p:spPr>
          <a:xfrm>
            <a:off x="12344254" y="1793423"/>
            <a:ext cx="4915046" cy="1934281"/>
          </a:xfrm>
          <a:prstGeom prst="rect">
            <a:avLst/>
          </a:prstGeom>
        </p:spPr>
        <p:txBody>
          <a:bodyPr lIns="0" tIns="0" rIns="0" bIns="0" rtlCol="0" anchor="t">
            <a:spAutoFit/>
          </a:bodyPr>
          <a:lstStyle/>
          <a:p>
            <a:pPr algn="l">
              <a:lnSpc>
                <a:spcPts val="2585"/>
              </a:lnSpc>
              <a:spcBef>
                <a:spcPct val="0"/>
              </a:spcBef>
            </a:pPr>
            <a:r>
              <a:rPr lang="en-US" sz="1845" b="1">
                <a:solidFill>
                  <a:srgbClr val="FFFFFF"/>
                </a:solidFill>
                <a:latin typeface="Barlow Bold" panose="00000800000000000000"/>
                <a:ea typeface="Barlow Bold" panose="00000800000000000000"/>
                <a:cs typeface="Barlow Bold" panose="00000800000000000000"/>
                <a:sym typeface="Barlow Bold" panose="00000800000000000000"/>
              </a:rPr>
              <a:t>Liquid crystal displays (LCDs) are flat-panel display devices that use liquid crystals to modulate light and produce images. They work by blocking or allowing light to pass through liquid crystals, which are arranged in a grid-like pattern.</a:t>
            </a:r>
            <a:endParaRPr lang="en-US" sz="1845"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7" name="TextBox 17"/>
          <p:cNvSpPr txBox="1"/>
          <p:nvPr/>
        </p:nvSpPr>
        <p:spPr>
          <a:xfrm>
            <a:off x="9353322" y="3966824"/>
            <a:ext cx="7772856" cy="1176676"/>
          </a:xfrm>
          <a:prstGeom prst="rect">
            <a:avLst/>
          </a:prstGeom>
        </p:spPr>
        <p:txBody>
          <a:bodyPr lIns="0" tIns="0" rIns="0" bIns="0" rtlCol="0" anchor="t">
            <a:spAutoFit/>
          </a:bodyPr>
          <a:lstStyle/>
          <a:p>
            <a:pPr algn="l">
              <a:lnSpc>
                <a:spcPts val="2345"/>
              </a:lnSpc>
              <a:spcBef>
                <a:spcPct val="0"/>
              </a:spcBef>
            </a:pPr>
            <a:r>
              <a:rPr lang="en-US" sz="1675" b="1">
                <a:solidFill>
                  <a:srgbClr val="FFFFFF"/>
                </a:solidFill>
                <a:latin typeface="Barlow Bold" panose="00000800000000000000"/>
                <a:ea typeface="Barlow Bold" panose="00000800000000000000"/>
                <a:cs typeface="Barlow Bold" panose="00000800000000000000"/>
                <a:sym typeface="Barlow Bold" panose="00000800000000000000"/>
              </a:rPr>
              <a:t>While LCDs are primarily hardware components, their functionality and the images they display are controlled by software. This software, often embedded within the device itself or in a connected system, plays a crucial role in transforming raw data into the vibrant visuals we see on screens.</a:t>
            </a:r>
            <a:endParaRPr lang="en-US" sz="1675"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8" name="TextBox 18"/>
          <p:cNvSpPr txBox="1"/>
          <p:nvPr/>
        </p:nvSpPr>
        <p:spPr>
          <a:xfrm>
            <a:off x="4222082" y="5847969"/>
            <a:ext cx="4800761" cy="1745363"/>
          </a:xfrm>
          <a:prstGeom prst="rect">
            <a:avLst/>
          </a:prstGeom>
        </p:spPr>
        <p:txBody>
          <a:bodyPr lIns="0" tIns="0" rIns="0" bIns="0" rtlCol="0" anchor="t">
            <a:spAutoFit/>
          </a:bodyPr>
          <a:lstStyle/>
          <a:p>
            <a:pPr algn="l">
              <a:lnSpc>
                <a:spcPts val="2780"/>
              </a:lnSpc>
              <a:spcBef>
                <a:spcPct val="0"/>
              </a:spcBef>
            </a:pPr>
            <a:r>
              <a:rPr lang="en-US" sz="1985" b="1">
                <a:solidFill>
                  <a:srgbClr val="FFFFFF"/>
                </a:solidFill>
                <a:latin typeface="Barlow Bold" panose="00000800000000000000"/>
                <a:ea typeface="Barlow Bold" panose="00000800000000000000"/>
                <a:cs typeface="Barlow Bold" panose="00000800000000000000"/>
                <a:sym typeface="Barlow Bold" panose="00000800000000000000"/>
              </a:rPr>
              <a:t>The I2C LCD component is used in applications that require a visual or textual display. This component is also used where a character display is needed but seven consecutive GPIOs on a single GPIO </a:t>
            </a:r>
            <a:endParaRPr lang="en-US" sz="1985"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19" name="TextBox 19"/>
          <p:cNvSpPr txBox="1"/>
          <p:nvPr/>
        </p:nvSpPr>
        <p:spPr>
          <a:xfrm>
            <a:off x="1231378" y="7885719"/>
            <a:ext cx="7912622" cy="1093567"/>
          </a:xfrm>
          <a:prstGeom prst="rect">
            <a:avLst/>
          </a:prstGeom>
        </p:spPr>
        <p:txBody>
          <a:bodyPr lIns="0" tIns="0" rIns="0" bIns="0" rtlCol="0" anchor="t">
            <a:spAutoFit/>
          </a:bodyPr>
          <a:lstStyle/>
          <a:p>
            <a:pPr algn="l">
              <a:lnSpc>
                <a:spcPts val="2910"/>
              </a:lnSpc>
              <a:spcBef>
                <a:spcPct val="0"/>
              </a:spcBef>
            </a:pPr>
            <a:r>
              <a:rPr lang="en-US" sz="2080" b="1">
                <a:solidFill>
                  <a:srgbClr val="FFFFFF"/>
                </a:solidFill>
                <a:latin typeface="Barlow Bold" panose="00000800000000000000"/>
                <a:ea typeface="Barlow Bold" panose="00000800000000000000"/>
                <a:cs typeface="Barlow Bold" panose="00000800000000000000"/>
                <a:sym typeface="Barlow Bold" panose="00000800000000000000"/>
              </a:rPr>
              <a:t>The I2C LCD component is used in applications that require a visual or textual display. This component is also used where a character display is needed but seven consecutive GPIOs on a single GPIO</a:t>
            </a:r>
            <a:r>
              <a:rPr lang="en-US" sz="2080" b="1">
                <a:solidFill>
                  <a:srgbClr val="FFFFFF"/>
                </a:solidFill>
                <a:latin typeface="Barlow Bold" panose="00000800000000000000"/>
                <a:ea typeface="Barlow Bold" panose="00000800000000000000"/>
                <a:cs typeface="Barlow Bold" panose="00000800000000000000"/>
                <a:sym typeface="Barlow Bold" panose="00000800000000000000"/>
              </a:rPr>
              <a:t> </a:t>
            </a:r>
            <a:endParaRPr lang="en-US" sz="208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20" name="TextBox 20"/>
          <p:cNvSpPr txBox="1"/>
          <p:nvPr/>
        </p:nvSpPr>
        <p:spPr>
          <a:xfrm>
            <a:off x="12379553" y="5847969"/>
            <a:ext cx="4879747" cy="1804683"/>
          </a:xfrm>
          <a:prstGeom prst="rect">
            <a:avLst/>
          </a:prstGeom>
        </p:spPr>
        <p:txBody>
          <a:bodyPr lIns="0" tIns="0" rIns="0" bIns="0" rtlCol="0" anchor="t">
            <a:spAutoFit/>
          </a:bodyPr>
          <a:lstStyle/>
          <a:p>
            <a:pPr algn="l">
              <a:lnSpc>
                <a:spcPts val="2905"/>
              </a:lnSpc>
              <a:spcBef>
                <a:spcPct val="0"/>
              </a:spcBef>
            </a:pPr>
            <a:r>
              <a:rPr lang="en-US" sz="2075" b="1">
                <a:solidFill>
                  <a:srgbClr val="FFFFFF"/>
                </a:solidFill>
                <a:latin typeface="Barlow Bold" panose="00000800000000000000"/>
                <a:ea typeface="Barlow Bold" panose="00000800000000000000"/>
                <a:cs typeface="Barlow Bold" panose="00000800000000000000"/>
                <a:sym typeface="Barlow Bold" panose="00000800000000000000"/>
              </a:rPr>
              <a:t>A resistor is a passive two-terminal electronic component that implements electrical resistance as a circuit element. In simpler terms, it's a device that restricts the flow of electric current.</a:t>
            </a:r>
            <a:endParaRPr lang="en-US" sz="2075"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
        <p:nvSpPr>
          <p:cNvPr id="21" name="TextBox 21"/>
          <p:cNvSpPr txBox="1"/>
          <p:nvPr/>
        </p:nvSpPr>
        <p:spPr>
          <a:xfrm>
            <a:off x="9353322" y="7895244"/>
            <a:ext cx="7905978" cy="704506"/>
          </a:xfrm>
          <a:prstGeom prst="rect">
            <a:avLst/>
          </a:prstGeom>
        </p:spPr>
        <p:txBody>
          <a:bodyPr lIns="0" tIns="0" rIns="0" bIns="0" rtlCol="0" anchor="t">
            <a:spAutoFit/>
          </a:bodyPr>
          <a:lstStyle/>
          <a:p>
            <a:pPr algn="l">
              <a:lnSpc>
                <a:spcPts val="2855"/>
              </a:lnSpc>
              <a:spcBef>
                <a:spcPct val="0"/>
              </a:spcBef>
            </a:pPr>
            <a:r>
              <a:rPr lang="en-US" sz="2040" b="1">
                <a:solidFill>
                  <a:srgbClr val="FFFFFF"/>
                </a:solidFill>
                <a:latin typeface="Barlow Bold" panose="00000800000000000000"/>
                <a:ea typeface="Barlow Bold" panose="00000800000000000000"/>
                <a:cs typeface="Barlow Bold" panose="00000800000000000000"/>
                <a:sym typeface="Barlow Bold" panose="00000800000000000000"/>
              </a:rPr>
              <a:t>Resistors often use a color code to indicate their resistance value and tolerance. Each color represents a specific number or multiplier. </a:t>
            </a:r>
            <a:endParaRPr lang="en-US" sz="2040" b="1">
              <a:solidFill>
                <a:srgbClr val="FFFFFF"/>
              </a:solidFill>
              <a:latin typeface="Barlow Bold" panose="00000800000000000000"/>
              <a:ea typeface="Barlow Bold" panose="00000800000000000000"/>
              <a:cs typeface="Barlow Bold" panose="00000800000000000000"/>
              <a:sym typeface="Barlow Bold" panose="000008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14254</Words>
  <Application>WPS Presentation</Application>
  <PresentationFormat>On-screen Show (4:3)</PresentationFormat>
  <Paragraphs>297</Paragraphs>
  <Slides>17</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17</vt:i4>
      </vt:variant>
    </vt:vector>
  </HeadingPairs>
  <TitlesOfParts>
    <vt:vector size="41" baseType="lpstr">
      <vt:lpstr>Arial</vt:lpstr>
      <vt:lpstr>SimSun</vt:lpstr>
      <vt:lpstr>Wingdings</vt:lpstr>
      <vt:lpstr>Balloon Bold</vt:lpstr>
      <vt:lpstr>Garet 1 Bold</vt:lpstr>
      <vt:lpstr>Balloon Extra Bold</vt:lpstr>
      <vt:lpstr>Cerebri Bold</vt:lpstr>
      <vt:lpstr>Poppins Bold</vt:lpstr>
      <vt:lpstr>Poppins</vt:lpstr>
      <vt:lpstr>Barlow Bold</vt:lpstr>
      <vt:lpstr>Barlow</vt:lpstr>
      <vt:lpstr>Arial</vt:lpstr>
      <vt:lpstr>Bold Geometry</vt:lpstr>
      <vt:lpstr>Segoe Print</vt:lpstr>
      <vt:lpstr>Garet 2 Bold</vt:lpstr>
      <vt:lpstr>IBM Plex Sans</vt:lpstr>
      <vt:lpstr>Computer Says No</vt:lpstr>
      <vt:lpstr>Open Sans 2</vt:lpstr>
      <vt:lpstr>Open Sans 2 Ultra-Bold</vt:lpstr>
      <vt:lpstr>Black Mango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 with ease and wow any audience with Canva Presentations. Choose from over a thousand professionally-made templates to fit any objective or topic.</dc:title>
  <dc:creator/>
  <cp:lastModifiedBy>KRISHNA VAMSI VADDI</cp:lastModifiedBy>
  <cp:revision>4</cp:revision>
  <dcterms:created xsi:type="dcterms:W3CDTF">2006-08-16T00:00:00Z</dcterms:created>
  <dcterms:modified xsi:type="dcterms:W3CDTF">2024-11-19T04:48:14Z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7C3115AC2959466BA2849AE4C53F0A09_12</vt:lpwstr>
  </property>
  <property fmtid="{D5CDD505-2E9C-101B-9397-08002B2CF9AE}" pid="3" name="KSOProductBuildVer">
    <vt:lpwstr>1033-12.2.0.18911</vt:lpwstr>
  </property>
</Properties>
</file>